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4" r:id="rId1"/>
  </p:sldMasterIdLst>
  <p:notesMasterIdLst>
    <p:notesMasterId r:id="rId24"/>
  </p:notesMasterIdLst>
  <p:handoutMasterIdLst>
    <p:handoutMasterId r:id="rId25"/>
  </p:handoutMasterIdLst>
  <p:sldIdLst>
    <p:sldId id="385" r:id="rId2"/>
    <p:sldId id="613" r:id="rId3"/>
    <p:sldId id="612" r:id="rId4"/>
    <p:sldId id="604" r:id="rId5"/>
    <p:sldId id="596" r:id="rId6"/>
    <p:sldId id="598" r:id="rId7"/>
    <p:sldId id="611" r:id="rId8"/>
    <p:sldId id="593" r:id="rId9"/>
    <p:sldId id="599" r:id="rId10"/>
    <p:sldId id="597" r:id="rId11"/>
    <p:sldId id="600" r:id="rId12"/>
    <p:sldId id="609" r:id="rId13"/>
    <p:sldId id="605" r:id="rId14"/>
    <p:sldId id="601" r:id="rId15"/>
    <p:sldId id="602" r:id="rId16"/>
    <p:sldId id="608" r:id="rId17"/>
    <p:sldId id="587" r:id="rId18"/>
    <p:sldId id="606" r:id="rId19"/>
    <p:sldId id="567" r:id="rId20"/>
    <p:sldId id="607" r:id="rId21"/>
    <p:sldId id="610" r:id="rId22"/>
    <p:sldId id="338" r:id="rId23"/>
  </p:sldIdLst>
  <p:sldSz cx="9144000" cy="6858000" type="screen4x3"/>
  <p:notesSz cx="9296400" cy="7010400"/>
  <p:kinsoku lang="ja-JP" invalStChars="、。，．・：；？！゛゜ヽヾゝゞ々ー’”）〕］｝〉》」』】°‰′″℃￠％ぁぃぅぇぉっゃゅょゎァィゥェォッャュョヮヵヶ!%),.:;?]}｡｣､･ｧｨｩｪｫｬｭｮｯｰﾞﾟ" invalEndChars="‘“（〔［｛〈《「『【￥＄$([\{｢￡"/>
  <p:defaultTextStyle>
    <a:defPPr>
      <a:defRPr lang="en-US"/>
    </a:defPPr>
    <a:lvl1pPr algn="l" rtl="0" fontAlgn="base">
      <a:spcBef>
        <a:spcPct val="0"/>
      </a:spcBef>
      <a:spcAft>
        <a:spcPct val="0"/>
      </a:spcAft>
      <a:defRPr kern="1200">
        <a:solidFill>
          <a:schemeClr val="tx1"/>
        </a:solidFill>
        <a:latin typeface="Garamond" pitchFamily="18" charset="0"/>
        <a:ea typeface="MS PGothic" pitchFamily="34" charset="-128"/>
        <a:cs typeface="+mn-cs"/>
      </a:defRPr>
    </a:lvl1pPr>
    <a:lvl2pPr marL="457200" algn="l" rtl="0" fontAlgn="base">
      <a:spcBef>
        <a:spcPct val="0"/>
      </a:spcBef>
      <a:spcAft>
        <a:spcPct val="0"/>
      </a:spcAft>
      <a:defRPr kern="1200">
        <a:solidFill>
          <a:schemeClr val="tx1"/>
        </a:solidFill>
        <a:latin typeface="Garamond" pitchFamily="18" charset="0"/>
        <a:ea typeface="MS PGothic" pitchFamily="34" charset="-128"/>
        <a:cs typeface="+mn-cs"/>
      </a:defRPr>
    </a:lvl2pPr>
    <a:lvl3pPr marL="914400" algn="l" rtl="0" fontAlgn="base">
      <a:spcBef>
        <a:spcPct val="0"/>
      </a:spcBef>
      <a:spcAft>
        <a:spcPct val="0"/>
      </a:spcAft>
      <a:defRPr kern="1200">
        <a:solidFill>
          <a:schemeClr val="tx1"/>
        </a:solidFill>
        <a:latin typeface="Garamond" pitchFamily="18" charset="0"/>
        <a:ea typeface="MS PGothic" pitchFamily="34" charset="-128"/>
        <a:cs typeface="+mn-cs"/>
      </a:defRPr>
    </a:lvl3pPr>
    <a:lvl4pPr marL="1371600" algn="l" rtl="0" fontAlgn="base">
      <a:spcBef>
        <a:spcPct val="0"/>
      </a:spcBef>
      <a:spcAft>
        <a:spcPct val="0"/>
      </a:spcAft>
      <a:defRPr kern="1200">
        <a:solidFill>
          <a:schemeClr val="tx1"/>
        </a:solidFill>
        <a:latin typeface="Garamond" pitchFamily="18" charset="0"/>
        <a:ea typeface="MS PGothic" pitchFamily="34" charset="-128"/>
        <a:cs typeface="+mn-cs"/>
      </a:defRPr>
    </a:lvl4pPr>
    <a:lvl5pPr marL="1828800" algn="l" rtl="0" fontAlgn="base">
      <a:spcBef>
        <a:spcPct val="0"/>
      </a:spcBef>
      <a:spcAft>
        <a:spcPct val="0"/>
      </a:spcAft>
      <a:defRPr kern="1200">
        <a:solidFill>
          <a:schemeClr val="tx1"/>
        </a:solidFill>
        <a:latin typeface="Garamond" pitchFamily="18" charset="0"/>
        <a:ea typeface="MS PGothic" pitchFamily="34" charset="-128"/>
        <a:cs typeface="+mn-cs"/>
      </a:defRPr>
    </a:lvl5pPr>
    <a:lvl6pPr marL="2286000" algn="l" defTabSz="914400" rtl="0" eaLnBrk="1" latinLnBrk="0" hangingPunct="1">
      <a:defRPr kern="1200">
        <a:solidFill>
          <a:schemeClr val="tx1"/>
        </a:solidFill>
        <a:latin typeface="Garamond" pitchFamily="18" charset="0"/>
        <a:ea typeface="MS PGothic" pitchFamily="34" charset="-128"/>
        <a:cs typeface="+mn-cs"/>
      </a:defRPr>
    </a:lvl6pPr>
    <a:lvl7pPr marL="2743200" algn="l" defTabSz="914400" rtl="0" eaLnBrk="1" latinLnBrk="0" hangingPunct="1">
      <a:defRPr kern="1200">
        <a:solidFill>
          <a:schemeClr val="tx1"/>
        </a:solidFill>
        <a:latin typeface="Garamond" pitchFamily="18" charset="0"/>
        <a:ea typeface="MS PGothic" pitchFamily="34" charset="-128"/>
        <a:cs typeface="+mn-cs"/>
      </a:defRPr>
    </a:lvl7pPr>
    <a:lvl8pPr marL="3200400" algn="l" defTabSz="914400" rtl="0" eaLnBrk="1" latinLnBrk="0" hangingPunct="1">
      <a:defRPr kern="1200">
        <a:solidFill>
          <a:schemeClr val="tx1"/>
        </a:solidFill>
        <a:latin typeface="Garamond" pitchFamily="18" charset="0"/>
        <a:ea typeface="MS PGothic" pitchFamily="34" charset="-128"/>
        <a:cs typeface="+mn-cs"/>
      </a:defRPr>
    </a:lvl8pPr>
    <a:lvl9pPr marL="3657600" algn="l" defTabSz="914400" rtl="0" eaLnBrk="1" latinLnBrk="0" hangingPunct="1">
      <a:defRPr kern="1200">
        <a:solidFill>
          <a:schemeClr val="tx1"/>
        </a:solidFill>
        <a:latin typeface="Garamond"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Rg st="1" end="47"/>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99CC"/>
    <a:srgbClr val="FFFF66"/>
    <a:srgbClr val="99FFCC"/>
    <a:srgbClr val="FFCCFF"/>
    <a:srgbClr val="99FF99"/>
    <a:srgbClr val="FF339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34" y="-78"/>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notesViewPr>
    <p:cSldViewPr>
      <p:cViewPr varScale="1">
        <p:scale>
          <a:sx n="55" d="100"/>
          <a:sy n="55" d="100"/>
        </p:scale>
        <p:origin x="-1830" y="-102"/>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839982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1239838" y="3327400"/>
            <a:ext cx="6816725" cy="3157538"/>
          </a:xfrm>
          <a:prstGeom prst="rect">
            <a:avLst/>
          </a:prstGeom>
          <a:noFill/>
          <a:ln w="12700">
            <a:noFill/>
            <a:miter lim="800000"/>
            <a:headEnd/>
            <a:tailEnd/>
          </a:ln>
          <a:effectLst/>
        </p:spPr>
        <p:txBody>
          <a:bodyPr vert="horz" wrap="square" lIns="136847" tIns="67618" rIns="136847" bIns="6761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7411" name="Rectangle 3"/>
          <p:cNvSpPr>
            <a:spLocks noGrp="1" noRot="1" noChangeAspect="1" noChangeArrowheads="1" noTextEdit="1"/>
          </p:cNvSpPr>
          <p:nvPr>
            <p:ph type="sldImg" idx="2"/>
          </p:nvPr>
        </p:nvSpPr>
        <p:spPr bwMode="auto">
          <a:xfrm>
            <a:off x="2900363" y="530225"/>
            <a:ext cx="3492500" cy="2619375"/>
          </a:xfrm>
          <a:prstGeom prst="rect">
            <a:avLst/>
          </a:prstGeom>
          <a:noFill/>
          <a:ln w="12700">
            <a:solidFill>
              <a:schemeClr val="tx1"/>
            </a:solidFill>
            <a:miter lim="800000"/>
            <a:headEnd/>
            <a:tailEnd/>
          </a:ln>
        </p:spPr>
      </p:sp>
    </p:spTree>
    <p:extLst>
      <p:ext uri="{BB962C8B-B14F-4D97-AF65-F5344CB8AC3E}">
        <p14:creationId xmlns:p14="http://schemas.microsoft.com/office/powerpoint/2010/main" val="2023380272"/>
      </p:ext>
    </p:extLst>
  </p:cSld>
  <p:clrMap bg1="lt1" tx1="dk1" bg2="lt2" tx2="dk2" accent1="accent1" accent2="accent2" accent3="accent3" accent4="accent4" accent5="accent5" accent6="accent6" hlink="hlink" folHlink="folHlink"/>
  <p:notesStyle>
    <a:lvl1pPr algn="l" defTabSz="1338263"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668338" algn="l" defTabSz="1338263"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1338263" algn="l" defTabSz="1338263"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2006600" algn="l" defTabSz="1338263"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2678113" algn="l" defTabSz="1338263"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xfrm>
            <a:off x="2903538" y="531813"/>
            <a:ext cx="3492500" cy="2619375"/>
          </a:xfrm>
          <a:ln cap="flat"/>
        </p:spPr>
      </p:sp>
      <p:sp>
        <p:nvSpPr>
          <p:cNvPr id="19458" name="Rectangle 3"/>
          <p:cNvSpPr>
            <a:spLocks noGrp="1" noChangeArrowheads="1"/>
          </p:cNvSpPr>
          <p:nvPr>
            <p:ph type="body" idx="1"/>
          </p:nvPr>
        </p:nvSpPr>
        <p:spPr>
          <a:xfrm>
            <a:off x="1239838" y="3351213"/>
            <a:ext cx="6815137" cy="3113087"/>
          </a:xfrm>
          <a:noFill/>
          <a:ln w="9525"/>
        </p:spPr>
        <p:txBody>
          <a:bodyPr lIns="90483" tIns="44448" rIns="90483" bIns="44448"/>
          <a:lstStyle/>
          <a:p>
            <a:endParaRPr lang="en-US" sz="18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Rot="1" noChangeAspect="1" noChangeArrowheads="1" noTextEdit="1"/>
          </p:cNvSpPr>
          <p:nvPr>
            <p:ph type="sldImg"/>
          </p:nvPr>
        </p:nvSpPr>
        <p:spPr>
          <a:xfrm>
            <a:off x="2903538" y="531813"/>
            <a:ext cx="3492500" cy="2619375"/>
          </a:xfrm>
          <a:ln cap="flat"/>
        </p:spPr>
      </p:sp>
      <p:sp>
        <p:nvSpPr>
          <p:cNvPr id="29698" name="Rectangle 3"/>
          <p:cNvSpPr>
            <a:spLocks noGrp="1" noChangeArrowheads="1"/>
          </p:cNvSpPr>
          <p:nvPr>
            <p:ph type="body" idx="1"/>
          </p:nvPr>
        </p:nvSpPr>
        <p:spPr>
          <a:xfrm>
            <a:off x="1239838" y="3351213"/>
            <a:ext cx="6815137" cy="3111500"/>
          </a:xfrm>
          <a:noFill/>
          <a:ln w="9525"/>
        </p:spPr>
        <p:txBody>
          <a:bodyPr lIns="90146" tIns="44282" rIns="90146" bIns="44282"/>
          <a:lstStyle/>
          <a:p>
            <a:endParaRPr lang="en-US" sz="180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Rot="1" noChangeAspect="1" noChangeArrowheads="1" noTextEdit="1"/>
          </p:cNvSpPr>
          <p:nvPr>
            <p:ph type="sldImg"/>
          </p:nvPr>
        </p:nvSpPr>
        <p:spPr>
          <a:xfrm>
            <a:off x="2903538" y="531813"/>
            <a:ext cx="3492500" cy="2619375"/>
          </a:xfrm>
          <a:ln cap="flat"/>
        </p:spPr>
      </p:sp>
      <p:sp>
        <p:nvSpPr>
          <p:cNvPr id="44034" name="Rectangle 3"/>
          <p:cNvSpPr>
            <a:spLocks noGrp="1" noChangeArrowheads="1"/>
          </p:cNvSpPr>
          <p:nvPr>
            <p:ph type="body" idx="1"/>
          </p:nvPr>
        </p:nvSpPr>
        <p:spPr>
          <a:xfrm>
            <a:off x="1239838" y="3351213"/>
            <a:ext cx="6815137" cy="3111500"/>
          </a:xfrm>
          <a:noFill/>
          <a:ln w="9525"/>
        </p:spPr>
        <p:txBody>
          <a:bodyPr lIns="90146" tIns="44282" rIns="90146" bIns="44282"/>
          <a:lstStyle/>
          <a:p>
            <a:endParaRPr lang="en-US" sz="180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spect="1" noChangeArrowheads="1" noTextEdit="1"/>
          </p:cNvSpPr>
          <p:nvPr>
            <p:ph type="sldImg"/>
          </p:nvPr>
        </p:nvSpPr>
        <p:spPr>
          <a:xfrm>
            <a:off x="2903538" y="531813"/>
            <a:ext cx="3492500" cy="2619375"/>
          </a:xfrm>
          <a:ln cap="flat"/>
        </p:spPr>
      </p:sp>
      <p:sp>
        <p:nvSpPr>
          <p:cNvPr id="23554" name="Rectangle 3"/>
          <p:cNvSpPr>
            <a:spLocks noGrp="1" noChangeArrowheads="1"/>
          </p:cNvSpPr>
          <p:nvPr>
            <p:ph type="body" idx="1"/>
          </p:nvPr>
        </p:nvSpPr>
        <p:spPr>
          <a:xfrm>
            <a:off x="1239838" y="3351213"/>
            <a:ext cx="6815137" cy="3111500"/>
          </a:xfrm>
          <a:noFill/>
          <a:ln w="9525"/>
        </p:spPr>
        <p:txBody>
          <a:bodyPr lIns="90146" tIns="44282" rIns="90146" bIns="44282"/>
          <a:lstStyle/>
          <a:p>
            <a:endParaRPr lang="en-US" sz="180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Rot="1" noChangeAspect="1" noChangeArrowheads="1" noTextEdit="1"/>
          </p:cNvSpPr>
          <p:nvPr>
            <p:ph type="sldImg"/>
          </p:nvPr>
        </p:nvSpPr>
        <p:spPr>
          <a:xfrm>
            <a:off x="2903538" y="531813"/>
            <a:ext cx="3492500" cy="2619375"/>
          </a:xfrm>
          <a:ln cap="flat"/>
        </p:spPr>
      </p:sp>
      <p:sp>
        <p:nvSpPr>
          <p:cNvPr id="46082" name="Rectangle 3"/>
          <p:cNvSpPr>
            <a:spLocks noGrp="1" noChangeArrowheads="1"/>
          </p:cNvSpPr>
          <p:nvPr>
            <p:ph type="body" idx="1"/>
          </p:nvPr>
        </p:nvSpPr>
        <p:spPr>
          <a:xfrm>
            <a:off x="1239838" y="3351213"/>
            <a:ext cx="6815137" cy="3111500"/>
          </a:xfrm>
          <a:noFill/>
          <a:ln w="9525"/>
        </p:spPr>
        <p:txBody>
          <a:bodyPr lIns="90146" tIns="44282" rIns="90146" bIns="44282"/>
          <a:lstStyle/>
          <a:p>
            <a:endParaRPr lang="en-US" sz="180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Rot="1" noChangeAspect="1" noChangeArrowheads="1" noTextEdit="1"/>
          </p:cNvSpPr>
          <p:nvPr>
            <p:ph type="sldImg"/>
          </p:nvPr>
        </p:nvSpPr>
        <p:spPr>
          <a:xfrm>
            <a:off x="2903538" y="531813"/>
            <a:ext cx="3492500" cy="2619375"/>
          </a:xfrm>
          <a:ln cap="flat"/>
        </p:spPr>
      </p:sp>
      <p:sp>
        <p:nvSpPr>
          <p:cNvPr id="48130" name="Rectangle 3"/>
          <p:cNvSpPr>
            <a:spLocks noGrp="1" noChangeArrowheads="1"/>
          </p:cNvSpPr>
          <p:nvPr>
            <p:ph type="body" idx="1"/>
          </p:nvPr>
        </p:nvSpPr>
        <p:spPr>
          <a:xfrm>
            <a:off x="1239838" y="3351213"/>
            <a:ext cx="6815137" cy="3111500"/>
          </a:xfrm>
          <a:noFill/>
          <a:ln w="9525"/>
        </p:spPr>
        <p:txBody>
          <a:bodyPr lIns="90146" tIns="44282" rIns="90146" bIns="44282"/>
          <a:lstStyle/>
          <a:p>
            <a:endParaRPr lang="en-US" sz="180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Rot="1" noChangeAspect="1" noChangeArrowheads="1" noTextEdit="1"/>
          </p:cNvSpPr>
          <p:nvPr>
            <p:ph type="sldImg"/>
          </p:nvPr>
        </p:nvSpPr>
        <p:spPr>
          <a:xfrm>
            <a:off x="2903538" y="531813"/>
            <a:ext cx="3492500" cy="2619375"/>
          </a:xfrm>
          <a:ln cap="flat"/>
        </p:spPr>
      </p:sp>
      <p:sp>
        <p:nvSpPr>
          <p:cNvPr id="50178" name="Rectangle 3"/>
          <p:cNvSpPr>
            <a:spLocks noGrp="1" noChangeArrowheads="1"/>
          </p:cNvSpPr>
          <p:nvPr>
            <p:ph type="body" idx="1"/>
          </p:nvPr>
        </p:nvSpPr>
        <p:spPr>
          <a:xfrm>
            <a:off x="1239838" y="3351213"/>
            <a:ext cx="6815137" cy="3111500"/>
          </a:xfrm>
          <a:noFill/>
          <a:ln w="9525"/>
        </p:spPr>
        <p:txBody>
          <a:bodyPr lIns="90146" tIns="44282" rIns="90146" bIns="44282"/>
          <a:lstStyle/>
          <a:p>
            <a:endParaRPr lang="en-US" sz="180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Rot="1" noChangeAspect="1" noChangeArrowheads="1" noTextEdit="1"/>
          </p:cNvSpPr>
          <p:nvPr>
            <p:ph type="sldImg"/>
          </p:nvPr>
        </p:nvSpPr>
        <p:spPr>
          <a:xfrm>
            <a:off x="2903538" y="531813"/>
            <a:ext cx="3492500" cy="2619375"/>
          </a:xfrm>
          <a:ln cap="flat"/>
        </p:spPr>
      </p:sp>
      <p:sp>
        <p:nvSpPr>
          <p:cNvPr id="35842" name="Rectangle 3"/>
          <p:cNvSpPr>
            <a:spLocks noGrp="1" noChangeArrowheads="1"/>
          </p:cNvSpPr>
          <p:nvPr>
            <p:ph type="body" idx="1"/>
          </p:nvPr>
        </p:nvSpPr>
        <p:spPr>
          <a:xfrm>
            <a:off x="1239838" y="3351213"/>
            <a:ext cx="6815137" cy="3111500"/>
          </a:xfrm>
          <a:noFill/>
          <a:ln w="9525"/>
        </p:spPr>
        <p:txBody>
          <a:bodyPr lIns="90146" tIns="44282" rIns="90146" bIns="44282"/>
          <a:lstStyle/>
          <a:p>
            <a:endParaRPr lang="en-US" sz="180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Rot="1" noChangeAspect="1" noChangeArrowheads="1" noTextEdit="1"/>
          </p:cNvSpPr>
          <p:nvPr>
            <p:ph type="sldImg"/>
          </p:nvPr>
        </p:nvSpPr>
        <p:spPr>
          <a:xfrm>
            <a:off x="2903538" y="531813"/>
            <a:ext cx="3492500" cy="2619375"/>
          </a:xfrm>
          <a:ln cap="flat"/>
        </p:spPr>
      </p:sp>
      <p:sp>
        <p:nvSpPr>
          <p:cNvPr id="31746" name="Rectangle 3"/>
          <p:cNvSpPr>
            <a:spLocks noGrp="1" noChangeArrowheads="1"/>
          </p:cNvSpPr>
          <p:nvPr>
            <p:ph type="body" idx="1"/>
          </p:nvPr>
        </p:nvSpPr>
        <p:spPr>
          <a:xfrm>
            <a:off x="1239838" y="3351213"/>
            <a:ext cx="6815137" cy="3111500"/>
          </a:xfrm>
          <a:noFill/>
          <a:ln w="9525"/>
        </p:spPr>
        <p:txBody>
          <a:bodyPr lIns="90146" tIns="44282" rIns="90146" bIns="44282"/>
          <a:lstStyle/>
          <a:p>
            <a:endParaRPr lang="en-US" sz="180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Rot="1" noChangeAspect="1" noChangeArrowheads="1" noTextEdit="1"/>
          </p:cNvSpPr>
          <p:nvPr>
            <p:ph type="sldImg"/>
          </p:nvPr>
        </p:nvSpPr>
        <p:spPr>
          <a:xfrm>
            <a:off x="2903538" y="531813"/>
            <a:ext cx="3492500" cy="2619375"/>
          </a:xfrm>
          <a:ln cap="flat"/>
        </p:spPr>
      </p:sp>
      <p:sp>
        <p:nvSpPr>
          <p:cNvPr id="37890" name="Rectangle 3"/>
          <p:cNvSpPr>
            <a:spLocks noGrp="1" noChangeArrowheads="1"/>
          </p:cNvSpPr>
          <p:nvPr>
            <p:ph type="body" idx="1"/>
          </p:nvPr>
        </p:nvSpPr>
        <p:spPr>
          <a:xfrm>
            <a:off x="1239838" y="3351213"/>
            <a:ext cx="6815137" cy="3111500"/>
          </a:xfrm>
          <a:noFill/>
          <a:ln w="9525"/>
        </p:spPr>
        <p:txBody>
          <a:bodyPr lIns="90146" tIns="44282" rIns="90146" bIns="44282"/>
          <a:lstStyle/>
          <a:p>
            <a:endParaRPr lang="en-US" sz="180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Rot="1" noChangeAspect="1" noChangeArrowheads="1" noTextEdit="1"/>
          </p:cNvSpPr>
          <p:nvPr>
            <p:ph type="sldImg"/>
          </p:nvPr>
        </p:nvSpPr>
        <p:spPr>
          <a:xfrm>
            <a:off x="2903538" y="531813"/>
            <a:ext cx="3492500" cy="2619375"/>
          </a:xfrm>
          <a:ln cap="flat"/>
        </p:spPr>
      </p:sp>
      <p:sp>
        <p:nvSpPr>
          <p:cNvPr id="33794" name="Rectangle 3"/>
          <p:cNvSpPr>
            <a:spLocks noGrp="1" noChangeArrowheads="1"/>
          </p:cNvSpPr>
          <p:nvPr>
            <p:ph type="body" idx="1"/>
          </p:nvPr>
        </p:nvSpPr>
        <p:spPr>
          <a:xfrm>
            <a:off x="1239838" y="3351213"/>
            <a:ext cx="6815137" cy="3111500"/>
          </a:xfrm>
          <a:noFill/>
          <a:ln w="9525"/>
        </p:spPr>
        <p:txBody>
          <a:bodyPr lIns="90146" tIns="44282" rIns="90146" bIns="44282"/>
          <a:lstStyle/>
          <a:p>
            <a:endParaRPr lang="en-US" sz="18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xfrm>
            <a:off x="2903538" y="531813"/>
            <a:ext cx="3492500" cy="2619375"/>
          </a:xfrm>
          <a:ln cap="flat"/>
        </p:spPr>
      </p:sp>
      <p:sp>
        <p:nvSpPr>
          <p:cNvPr id="44035" name="Rectangle 3"/>
          <p:cNvSpPr>
            <a:spLocks noGrp="1" noChangeArrowheads="1"/>
          </p:cNvSpPr>
          <p:nvPr>
            <p:ph type="body" idx="1"/>
          </p:nvPr>
        </p:nvSpPr>
        <p:spPr>
          <a:xfrm>
            <a:off x="1239838" y="3351213"/>
            <a:ext cx="6815137" cy="3113087"/>
          </a:xfrm>
          <a:noFill/>
          <a:ln w="9525"/>
        </p:spPr>
        <p:txBody>
          <a:bodyPr lIns="90483" tIns="44448" rIns="90483" bIns="44448"/>
          <a:lstStyle/>
          <a:p>
            <a:endParaRPr lang="en-US" altLang="en-US" sz="180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Rot="1" noChangeAspect="1" noChangeArrowheads="1" noTextEdit="1"/>
          </p:cNvSpPr>
          <p:nvPr>
            <p:ph type="sldImg"/>
          </p:nvPr>
        </p:nvSpPr>
        <p:spPr>
          <a:xfrm>
            <a:off x="2903538" y="531813"/>
            <a:ext cx="3492500" cy="2619375"/>
          </a:xfrm>
          <a:ln cap="flat"/>
        </p:spPr>
      </p:sp>
      <p:sp>
        <p:nvSpPr>
          <p:cNvPr id="35842" name="Rectangle 3"/>
          <p:cNvSpPr>
            <a:spLocks noGrp="1" noChangeArrowheads="1"/>
          </p:cNvSpPr>
          <p:nvPr>
            <p:ph type="body" idx="1"/>
          </p:nvPr>
        </p:nvSpPr>
        <p:spPr>
          <a:xfrm>
            <a:off x="1239838" y="3351213"/>
            <a:ext cx="6815137" cy="3111500"/>
          </a:xfrm>
          <a:noFill/>
          <a:ln w="9525"/>
        </p:spPr>
        <p:txBody>
          <a:bodyPr lIns="90146" tIns="44282" rIns="90146" bIns="44282"/>
          <a:lstStyle/>
          <a:p>
            <a:endParaRPr lang="en-US" sz="180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Rot="1" noChangeAspect="1" noChangeArrowheads="1" noTextEdit="1"/>
          </p:cNvSpPr>
          <p:nvPr>
            <p:ph type="sldImg"/>
          </p:nvPr>
        </p:nvSpPr>
        <p:spPr>
          <a:xfrm>
            <a:off x="2903538" y="531813"/>
            <a:ext cx="3492500" cy="2619375"/>
          </a:xfrm>
          <a:ln cap="flat"/>
        </p:spPr>
      </p:sp>
      <p:sp>
        <p:nvSpPr>
          <p:cNvPr id="35842" name="Rectangle 3"/>
          <p:cNvSpPr>
            <a:spLocks noGrp="1" noChangeArrowheads="1"/>
          </p:cNvSpPr>
          <p:nvPr>
            <p:ph type="body" idx="1"/>
          </p:nvPr>
        </p:nvSpPr>
        <p:spPr>
          <a:xfrm>
            <a:off x="1239838" y="3351213"/>
            <a:ext cx="6815137" cy="3111500"/>
          </a:xfrm>
          <a:noFill/>
          <a:ln w="9525"/>
        </p:spPr>
        <p:txBody>
          <a:bodyPr lIns="90146" tIns="44282" rIns="90146" bIns="44282"/>
          <a:lstStyle/>
          <a:p>
            <a:endParaRPr lang="en-US" sz="180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Rot="1" noChangeAspect="1" noChangeArrowheads="1" noTextEdit="1"/>
          </p:cNvSpPr>
          <p:nvPr>
            <p:ph type="sldImg"/>
          </p:nvPr>
        </p:nvSpPr>
        <p:spPr>
          <a:xfrm>
            <a:off x="2903538" y="531813"/>
            <a:ext cx="3492500" cy="2619375"/>
          </a:xfrm>
          <a:ln cap="flat"/>
        </p:spPr>
      </p:sp>
      <p:sp>
        <p:nvSpPr>
          <p:cNvPr id="54274" name="Rectangle 3"/>
          <p:cNvSpPr>
            <a:spLocks noGrp="1" noChangeArrowheads="1"/>
          </p:cNvSpPr>
          <p:nvPr>
            <p:ph type="body" idx="1"/>
          </p:nvPr>
        </p:nvSpPr>
        <p:spPr>
          <a:xfrm>
            <a:off x="1239838" y="3351213"/>
            <a:ext cx="6815137" cy="3113087"/>
          </a:xfrm>
          <a:noFill/>
          <a:ln w="9525"/>
        </p:spPr>
        <p:txBody>
          <a:bodyPr lIns="90483" tIns="44448" rIns="90483" bIns="44448"/>
          <a:lstStyle/>
          <a:p>
            <a:endParaRPr lang="en-US" sz="18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xfrm>
            <a:off x="2903538" y="531813"/>
            <a:ext cx="3492500" cy="2619375"/>
          </a:xfrm>
          <a:ln cap="flat"/>
        </p:spPr>
      </p:sp>
      <p:sp>
        <p:nvSpPr>
          <p:cNvPr id="21506" name="Rectangle 3"/>
          <p:cNvSpPr>
            <a:spLocks noGrp="1" noChangeArrowheads="1"/>
          </p:cNvSpPr>
          <p:nvPr>
            <p:ph type="body" idx="1"/>
          </p:nvPr>
        </p:nvSpPr>
        <p:spPr>
          <a:xfrm>
            <a:off x="1239838" y="3351213"/>
            <a:ext cx="6815137" cy="3111500"/>
          </a:xfrm>
          <a:noFill/>
          <a:ln w="9525"/>
        </p:spPr>
        <p:txBody>
          <a:bodyPr lIns="90146" tIns="44282" rIns="90146" bIns="44282"/>
          <a:lstStyle/>
          <a:p>
            <a:endParaRPr lang="en-US" sz="18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spect="1" noChangeArrowheads="1" noTextEdit="1"/>
          </p:cNvSpPr>
          <p:nvPr>
            <p:ph type="sldImg"/>
          </p:nvPr>
        </p:nvSpPr>
        <p:spPr>
          <a:xfrm>
            <a:off x="2903538" y="531813"/>
            <a:ext cx="3492500" cy="2619375"/>
          </a:xfrm>
          <a:ln cap="flat"/>
        </p:spPr>
      </p:sp>
      <p:sp>
        <p:nvSpPr>
          <p:cNvPr id="23554" name="Rectangle 3"/>
          <p:cNvSpPr>
            <a:spLocks noGrp="1" noChangeArrowheads="1"/>
          </p:cNvSpPr>
          <p:nvPr>
            <p:ph type="body" idx="1"/>
          </p:nvPr>
        </p:nvSpPr>
        <p:spPr>
          <a:xfrm>
            <a:off x="1239838" y="3351213"/>
            <a:ext cx="6815137" cy="3111500"/>
          </a:xfrm>
          <a:noFill/>
          <a:ln w="9525"/>
        </p:spPr>
        <p:txBody>
          <a:bodyPr lIns="90146" tIns="44282" rIns="90146" bIns="44282"/>
          <a:lstStyle/>
          <a:p>
            <a:endParaRPr lang="en-US" sz="18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spect="1" noChangeArrowheads="1" noTextEdit="1"/>
          </p:cNvSpPr>
          <p:nvPr>
            <p:ph type="sldImg"/>
          </p:nvPr>
        </p:nvSpPr>
        <p:spPr>
          <a:xfrm>
            <a:off x="2903538" y="531813"/>
            <a:ext cx="3492500" cy="2619375"/>
          </a:xfrm>
          <a:ln cap="flat"/>
        </p:spPr>
      </p:sp>
      <p:sp>
        <p:nvSpPr>
          <p:cNvPr id="25602" name="Rectangle 3"/>
          <p:cNvSpPr>
            <a:spLocks noGrp="1" noChangeArrowheads="1"/>
          </p:cNvSpPr>
          <p:nvPr>
            <p:ph type="body" idx="1"/>
          </p:nvPr>
        </p:nvSpPr>
        <p:spPr>
          <a:xfrm>
            <a:off x="1239838" y="3351213"/>
            <a:ext cx="6815137" cy="3111500"/>
          </a:xfrm>
          <a:noFill/>
          <a:ln w="9525"/>
        </p:spPr>
        <p:txBody>
          <a:bodyPr lIns="90146" tIns="44282" rIns="90146" bIns="44282"/>
          <a:lstStyle/>
          <a:p>
            <a:endParaRPr lang="en-US" sz="180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Rot="1" noChangeAspect="1" noChangeArrowheads="1" noTextEdit="1"/>
          </p:cNvSpPr>
          <p:nvPr>
            <p:ph type="sldImg"/>
          </p:nvPr>
        </p:nvSpPr>
        <p:spPr>
          <a:xfrm>
            <a:off x="2903538" y="531813"/>
            <a:ext cx="3492500" cy="2619375"/>
          </a:xfrm>
          <a:ln cap="flat"/>
        </p:spPr>
      </p:sp>
      <p:sp>
        <p:nvSpPr>
          <p:cNvPr id="27650" name="Rectangle 3"/>
          <p:cNvSpPr>
            <a:spLocks noGrp="1" noChangeArrowheads="1"/>
          </p:cNvSpPr>
          <p:nvPr>
            <p:ph type="body" idx="1"/>
          </p:nvPr>
        </p:nvSpPr>
        <p:spPr>
          <a:xfrm>
            <a:off x="1239838" y="3351213"/>
            <a:ext cx="6815137" cy="3111500"/>
          </a:xfrm>
          <a:noFill/>
          <a:ln w="9525"/>
        </p:spPr>
        <p:txBody>
          <a:bodyPr lIns="90146" tIns="44282" rIns="90146" bIns="44282"/>
          <a:lstStyle/>
          <a:p>
            <a:endParaRPr lang="en-US" sz="180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Rot="1" noChangeAspect="1" noChangeArrowheads="1" noTextEdit="1"/>
          </p:cNvSpPr>
          <p:nvPr>
            <p:ph type="sldImg"/>
          </p:nvPr>
        </p:nvSpPr>
        <p:spPr>
          <a:xfrm>
            <a:off x="2903538" y="531813"/>
            <a:ext cx="3492500" cy="2619375"/>
          </a:xfrm>
          <a:ln cap="flat"/>
        </p:spPr>
      </p:sp>
      <p:sp>
        <p:nvSpPr>
          <p:cNvPr id="27650" name="Rectangle 3"/>
          <p:cNvSpPr>
            <a:spLocks noGrp="1" noChangeArrowheads="1"/>
          </p:cNvSpPr>
          <p:nvPr>
            <p:ph type="body" idx="1"/>
          </p:nvPr>
        </p:nvSpPr>
        <p:spPr>
          <a:xfrm>
            <a:off x="1239838" y="3351213"/>
            <a:ext cx="6815137" cy="3111500"/>
          </a:xfrm>
          <a:noFill/>
          <a:ln w="9525"/>
        </p:spPr>
        <p:txBody>
          <a:bodyPr lIns="90146" tIns="44282" rIns="90146" bIns="44282"/>
          <a:lstStyle/>
          <a:p>
            <a:endParaRPr lang="en-US" sz="180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Rot="1" noChangeAspect="1" noChangeArrowheads="1" noTextEdit="1"/>
          </p:cNvSpPr>
          <p:nvPr>
            <p:ph type="sldImg"/>
          </p:nvPr>
        </p:nvSpPr>
        <p:spPr>
          <a:xfrm>
            <a:off x="2903538" y="531813"/>
            <a:ext cx="3492500" cy="2619375"/>
          </a:xfrm>
          <a:ln cap="flat"/>
        </p:spPr>
      </p:sp>
      <p:sp>
        <p:nvSpPr>
          <p:cNvPr id="39938" name="Rectangle 3"/>
          <p:cNvSpPr>
            <a:spLocks noGrp="1" noChangeArrowheads="1"/>
          </p:cNvSpPr>
          <p:nvPr>
            <p:ph type="body" idx="1"/>
          </p:nvPr>
        </p:nvSpPr>
        <p:spPr>
          <a:xfrm>
            <a:off x="1239838" y="3351213"/>
            <a:ext cx="6815137" cy="3111500"/>
          </a:xfrm>
          <a:noFill/>
          <a:ln w="9525"/>
        </p:spPr>
        <p:txBody>
          <a:bodyPr lIns="90146" tIns="44282" rIns="90146" bIns="44282"/>
          <a:lstStyle/>
          <a:p>
            <a:endParaRPr lang="en-US" sz="180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Rot="1" noChangeAspect="1" noChangeArrowheads="1" noTextEdit="1"/>
          </p:cNvSpPr>
          <p:nvPr>
            <p:ph type="sldImg"/>
          </p:nvPr>
        </p:nvSpPr>
        <p:spPr>
          <a:xfrm>
            <a:off x="2903538" y="531813"/>
            <a:ext cx="3492500" cy="2619375"/>
          </a:xfrm>
          <a:ln cap="flat"/>
        </p:spPr>
      </p:sp>
      <p:sp>
        <p:nvSpPr>
          <p:cNvPr id="41986" name="Rectangle 3"/>
          <p:cNvSpPr>
            <a:spLocks noGrp="1" noChangeArrowheads="1"/>
          </p:cNvSpPr>
          <p:nvPr>
            <p:ph type="body" idx="1"/>
          </p:nvPr>
        </p:nvSpPr>
        <p:spPr>
          <a:xfrm>
            <a:off x="1239838" y="3351213"/>
            <a:ext cx="6815137" cy="3111500"/>
          </a:xfrm>
          <a:noFill/>
          <a:ln w="9525"/>
        </p:spPr>
        <p:txBody>
          <a:bodyPr lIns="90146" tIns="44282" rIns="90146" bIns="44282"/>
          <a:lstStyle/>
          <a:p>
            <a:endParaRPr lang="en-US" sz="18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eaLnBrk="0" hangingPunct="0">
                  <a:defRPr/>
                </a:pPr>
                <a:endParaRPr lang="en-US" dirty="0">
                  <a:ea typeface="+mn-ea"/>
                </a:endParaRPr>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eaLnBrk="0" hangingPunct="0">
                  <a:defRPr/>
                </a:pPr>
                <a:endParaRPr lang="en-US" dirty="0">
                  <a:ea typeface="+mn-ea"/>
                </a:endParaRPr>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eaLnBrk="0" hangingPunct="0">
                  <a:defRPr/>
                </a:pPr>
                <a:endParaRPr lang="en-US" dirty="0">
                  <a:ea typeface="+mn-ea"/>
                </a:endParaRPr>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w="9525">
                <a:noFill/>
                <a:round/>
                <a:headEnd/>
                <a:tailEnd/>
              </a:ln>
            </p:spPr>
            <p:txBody>
              <a:bodyPr/>
              <a:lstStyle/>
              <a:p>
                <a:endParaRPr lang="en-US"/>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eaLnBrk="0" hangingPunct="0">
                  <a:defRPr/>
                </a:pPr>
                <a:endParaRPr lang="en-US" dirty="0">
                  <a:ea typeface="+mn-ea"/>
                </a:endParaRPr>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eaLnBrk="0" hangingPunct="0">
                <a:defRPr/>
              </a:pPr>
              <a:endParaRPr lang="en-US" dirty="0">
                <a:ea typeface="+mn-ea"/>
              </a:endParaRPr>
            </a:p>
          </p:txBody>
        </p:sp>
        <p:sp>
          <p:nvSpPr>
            <p:cNvPr id="7" name="Freeform 10"/>
            <p:cNvSpPr>
              <a:spLocks/>
            </p:cNvSpPr>
            <p:nvPr/>
          </p:nvSpPr>
          <p:spPr bwMode="hidden">
            <a:xfrm>
              <a:off x="0" y="0"/>
              <a:ext cx="5758" cy="1776"/>
            </a:xfrm>
            <a:custGeom>
              <a:avLst/>
              <a:gdLst>
                <a:gd name="T0" fmla="*/ 0 w 5740"/>
                <a:gd name="T1" fmla="*/ 0 h 1906"/>
                <a:gd name="T2" fmla="*/ 0 w 5740"/>
                <a:gd name="T3" fmla="*/ 55 h 1906"/>
                <a:gd name="T4" fmla="*/ 6713 w 5740"/>
                <a:gd name="T5" fmla="*/ 55 h 1906"/>
                <a:gd name="T6" fmla="*/ 6713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grpSp>
      <p:sp>
        <p:nvSpPr>
          <p:cNvPr id="166923" name="Rectangle 11"/>
          <p:cNvSpPr>
            <a:spLocks noGrp="1" noChangeArrowheads="1"/>
          </p:cNvSpPr>
          <p:nvPr>
            <p:ph type="ctrTitle" sz="quarter"/>
          </p:nvPr>
        </p:nvSpPr>
        <p:spPr>
          <a:xfrm>
            <a:off x="685800" y="1736725"/>
            <a:ext cx="7772400" cy="1920875"/>
          </a:xfrm>
        </p:spPr>
        <p:txBody>
          <a:bodyPr/>
          <a:lstStyle>
            <a:lvl1pPr>
              <a:defRPr sz="6000"/>
            </a:lvl1pPr>
          </a:lstStyle>
          <a:p>
            <a:r>
              <a:rPr lang="en-US"/>
              <a:t>Click to edit Master title style</a:t>
            </a:r>
          </a:p>
        </p:txBody>
      </p:sp>
      <p:sp>
        <p:nvSpPr>
          <p:cNvPr id="166924"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en-US"/>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en-US"/>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fld id="{CD41DFFA-3C0B-48BD-AE89-0CF7F90733CE}" type="slidenum">
              <a:rPr lang="en-US"/>
              <a:pPr/>
              <a:t>‹#›</a:t>
            </a:fld>
            <a:endParaRPr lang="en-US"/>
          </a:p>
        </p:txBody>
      </p:sp>
    </p:spTree>
  </p:cSld>
  <p:clrMapOvr>
    <a:masterClrMapping/>
  </p:clrMapOvr>
  <p:transition advClick="0" advTm="1000">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F042DF21-C701-45B2-A5E0-A639992BACF3}" type="slidenum">
              <a:rPr lang="en-US"/>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advClick="0" advTm="1000">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B29E8D0D-2580-4D7B-B05D-B800AB1F6B12}" type="slidenum">
              <a:rPr lang="en-US"/>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advClick="0" advTm="1000">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600200"/>
            <a:ext cx="4038600" cy="4525963"/>
          </a:xfrm>
        </p:spPr>
        <p:txBody>
          <a:bodyPr/>
          <a:lstStyle/>
          <a:p>
            <a:pPr lvl="0"/>
            <a:endParaRPr lang="en-US" noProof="0" dirty="0" smtClean="0"/>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9575ED39-2C51-4ABE-AF72-72271F05B406}" type="slidenum">
              <a:rPr lang="en-US"/>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advClick="0" advTm="1000">
    <p:rand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2"/>
          <p:cNvSpPr>
            <a:spLocks noGrp="1" noChangeArrowheads="1"/>
          </p:cNvSpPr>
          <p:nvPr>
            <p:ph type="dt" sz="half" idx="10"/>
          </p:nvPr>
        </p:nvSpPr>
        <p:spPr>
          <a:ln/>
        </p:spPr>
        <p:txBody>
          <a:bodyPr/>
          <a:lstStyle>
            <a:lvl1pPr>
              <a:defRPr/>
            </a:lvl1pPr>
          </a:lstStyle>
          <a:p>
            <a:pPr>
              <a:defRPr/>
            </a:pPr>
            <a:endParaRPr lang="en-US"/>
          </a:p>
        </p:txBody>
      </p:sp>
      <p:sp>
        <p:nvSpPr>
          <p:cNvPr id="7" name="Rectangle 3"/>
          <p:cNvSpPr>
            <a:spLocks noGrp="1" noChangeArrowheads="1"/>
          </p:cNvSpPr>
          <p:nvPr>
            <p:ph type="sldNum" sz="quarter" idx="11"/>
          </p:nvPr>
        </p:nvSpPr>
        <p:spPr>
          <a:ln/>
        </p:spPr>
        <p:txBody>
          <a:bodyPr/>
          <a:lstStyle>
            <a:lvl1pPr>
              <a:defRPr/>
            </a:lvl1pPr>
          </a:lstStyle>
          <a:p>
            <a:fld id="{5708107F-873C-4A60-B18E-177AEC55D2A0}" type="slidenum">
              <a:rPr lang="en-US"/>
              <a:pPr/>
              <a:t>‹#›</a:t>
            </a:fld>
            <a:endParaRPr lang="en-US"/>
          </a:p>
        </p:txBody>
      </p:sp>
      <p:sp>
        <p:nvSpPr>
          <p:cNvPr id="8"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advClick="0" advTm="1000">
    <p:rand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D17EC482-C312-471D-AE6B-5637FD4571DE}" type="slidenum">
              <a:rPr lang="en-US"/>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advClick="0" advTm="1000">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F32B64D8-89F6-4D6A-8270-6CE604E42A7E}" type="slidenum">
              <a:rPr lang="en-US"/>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advClick="0" advTm="1000">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4066335E-58DA-4001-B8AA-58E766F863EA}" type="slidenum">
              <a:rPr lang="en-US"/>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advClick="0" advTm="1000">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D65F8597-D100-4C62-85A6-9A1AEC7CB51F}" type="slidenum">
              <a:rPr lang="en-US"/>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advClick="0" advTm="1000">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dt" sz="half"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fld id="{636929F2-149A-4EEB-9FF4-DFCB8C14B3DD}" type="slidenum">
              <a:rPr lang="en-US"/>
              <a:pPr/>
              <a:t>‹#›</a:t>
            </a:fld>
            <a:endParaRPr lang="en-US"/>
          </a:p>
        </p:txBody>
      </p:sp>
      <p:sp>
        <p:nvSpPr>
          <p:cNvPr id="9"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advClick="0" advTm="1000">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fld id="{D173D358-E834-47CF-BCCF-8CB52EAFD528}" type="slidenum">
              <a:rPr lang="en-US"/>
              <a:pPr/>
              <a:t>‹#›</a:t>
            </a:fld>
            <a:endParaRPr lang="en-US"/>
          </a:p>
        </p:txBody>
      </p:sp>
      <p:sp>
        <p:nvSpPr>
          <p:cNvPr id="5"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advClick="0" advTm="1000">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fld id="{1AB85DBE-F504-48D7-80A9-DD0C8624CAA0}" type="slidenum">
              <a:rPr lang="en-US"/>
              <a:pPr/>
              <a:t>‹#›</a:t>
            </a:fld>
            <a:endParaRPr lang="en-US"/>
          </a:p>
        </p:txBody>
      </p:sp>
      <p:sp>
        <p:nvSpPr>
          <p:cNvPr id="4"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advClick="0" advTm="1000">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5568DED1-A630-46C2-AC29-F669C68409EC}" type="slidenum">
              <a:rPr lang="en-US"/>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advClick="0" advTm="1000">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7BF47EF3-8CD1-4635-8413-95EBC1289A85}" type="slidenum">
              <a:rPr lang="en-US"/>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advClick="0" advTm="1000">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5890"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mn-ea"/>
                <a:cs typeface="+mn-cs"/>
              </a:defRPr>
            </a:lvl1pPr>
          </a:lstStyle>
          <a:p>
            <a:pPr>
              <a:defRPr/>
            </a:pPr>
            <a:endParaRPr lang="en-US"/>
          </a:p>
        </p:txBody>
      </p:sp>
      <p:sp>
        <p:nvSpPr>
          <p:cNvPr id="165891"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fld id="{D8C8FFFE-941D-4DF1-9638-D159081EB7F3}" type="slidenum">
              <a:rPr lang="en-US"/>
              <a:pPr/>
              <a:t>‹#›</a:t>
            </a:fld>
            <a:endParaRPr lang="en-US"/>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165894"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eaLnBrk="0" hangingPunct="0">
                  <a:defRPr/>
                </a:pPr>
                <a:endParaRPr lang="en-US" dirty="0">
                  <a:ea typeface="+mn-ea"/>
                </a:endParaRPr>
              </a:p>
            </p:txBody>
          </p:sp>
          <p:sp>
            <p:nvSpPr>
              <p:cNvPr id="165895"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eaLnBrk="0" hangingPunct="0">
                  <a:defRPr/>
                </a:pPr>
                <a:endParaRPr lang="en-US" dirty="0">
                  <a:ea typeface="+mn-ea"/>
                </a:endParaRPr>
              </a:p>
            </p:txBody>
          </p:sp>
          <p:sp>
            <p:nvSpPr>
              <p:cNvPr id="165896"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eaLnBrk="0" hangingPunct="0">
                  <a:defRPr/>
                </a:pPr>
                <a:endParaRPr lang="en-US" dirty="0">
                  <a:ea typeface="+mn-ea"/>
                </a:endParaRPr>
              </a:p>
            </p:txBody>
          </p:sp>
          <p:sp>
            <p:nvSpPr>
              <p:cNvPr id="1038"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w="9525">
                <a:noFill/>
                <a:round/>
                <a:headEnd/>
                <a:tailEnd/>
              </a:ln>
            </p:spPr>
            <p:txBody>
              <a:bodyPr/>
              <a:lstStyle/>
              <a:p>
                <a:endParaRPr lang="en-US"/>
              </a:p>
            </p:txBody>
          </p:sp>
          <p:sp>
            <p:nvSpPr>
              <p:cNvPr id="165898"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eaLnBrk="0" hangingPunct="0">
                  <a:defRPr/>
                </a:pPr>
                <a:endParaRPr lang="en-US" dirty="0">
                  <a:ea typeface="+mn-ea"/>
                </a:endParaRPr>
              </a:p>
            </p:txBody>
          </p:sp>
        </p:grpSp>
        <p:sp>
          <p:nvSpPr>
            <p:cNvPr id="165899"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eaLnBrk="0" hangingPunct="0">
                <a:defRPr/>
              </a:pPr>
              <a:endParaRPr lang="en-US" dirty="0">
                <a:ea typeface="+mn-ea"/>
              </a:endParaRPr>
            </a:p>
          </p:txBody>
        </p:sp>
        <p:sp>
          <p:nvSpPr>
            <p:cNvPr id="1034" name="Freeform 12"/>
            <p:cNvSpPr>
              <a:spLocks/>
            </p:cNvSpPr>
            <p:nvPr/>
          </p:nvSpPr>
          <p:spPr bwMode="hidden">
            <a:xfrm>
              <a:off x="0" y="0"/>
              <a:ext cx="5758" cy="1776"/>
            </a:xfrm>
            <a:custGeom>
              <a:avLst/>
              <a:gdLst>
                <a:gd name="T0" fmla="*/ 0 w 5740"/>
                <a:gd name="T1" fmla="*/ 0 h 1906"/>
                <a:gd name="T2" fmla="*/ 0 w 5740"/>
                <a:gd name="T3" fmla="*/ 55 h 1906"/>
                <a:gd name="T4" fmla="*/ 6713 w 5740"/>
                <a:gd name="T5" fmla="*/ 55 h 1906"/>
                <a:gd name="T6" fmla="*/ 6713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grpSp>
      <p:sp>
        <p:nvSpPr>
          <p:cNvPr id="165901"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65902"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ea typeface="+mn-ea"/>
                <a:cs typeface="+mn-cs"/>
              </a:defRPr>
            </a:lvl1pPr>
          </a:lstStyle>
          <a:p>
            <a:pPr>
              <a:defRPr/>
            </a:pPr>
            <a:endParaRPr lang="en-US"/>
          </a:p>
        </p:txBody>
      </p:sp>
      <p:sp>
        <p:nvSpPr>
          <p:cNvPr id="165903"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5418" r:id="rId1"/>
    <p:sldLayoutId id="2147485405" r:id="rId2"/>
    <p:sldLayoutId id="2147485406" r:id="rId3"/>
    <p:sldLayoutId id="2147485407" r:id="rId4"/>
    <p:sldLayoutId id="2147485408" r:id="rId5"/>
    <p:sldLayoutId id="2147485409" r:id="rId6"/>
    <p:sldLayoutId id="2147485410" r:id="rId7"/>
    <p:sldLayoutId id="2147485411" r:id="rId8"/>
    <p:sldLayoutId id="2147485412" r:id="rId9"/>
    <p:sldLayoutId id="2147485413" r:id="rId10"/>
    <p:sldLayoutId id="2147485414" r:id="rId11"/>
    <p:sldLayoutId id="2147485415" r:id="rId12"/>
    <p:sldLayoutId id="2147485416" r:id="rId13"/>
    <p:sldLayoutId id="2147485417" r:id="rId14"/>
  </p:sldLayoutIdLst>
  <p:transition advClick="0" advTm="1000">
    <p:random/>
  </p:transition>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S PGothic" pitchFamily="34" charset="-128"/>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ea typeface="MS PGothic" pitchFamily="34" charset="-128"/>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ea typeface="MS PGothic" pitchFamily="34" charset="-128"/>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ea typeface="MS PGothic" pitchFamily="34" charset="-128"/>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ea typeface="MS PGothic" pitchFamily="34" charset="-128"/>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S PGothic" pitchFamily="34" charset="-128"/>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ea typeface="MS PGothic" pitchFamily="34" charset="-128"/>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ea typeface="MS PGothic" pitchFamily="34" charset="-128"/>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ea typeface="MS PGothic" pitchFamily="34" charset="-128"/>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ea typeface="MS PGothic" pitchFamily="34" charset="-128"/>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herbf76@ms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ctrTitle"/>
          </p:nvPr>
        </p:nvSpPr>
        <p:spPr>
          <a:xfrm>
            <a:off x="381000" y="381000"/>
            <a:ext cx="8229600" cy="4876800"/>
          </a:xfrm>
        </p:spPr>
        <p:txBody>
          <a:bodyPr lIns="90488" tIns="44450" rIns="90488" bIns="44450"/>
          <a:lstStyle/>
          <a:p>
            <a:pPr eaLnBrk="1" hangingPunct="1"/>
            <a:r>
              <a:rPr lang="en-US" sz="3200" dirty="0" smtClean="0">
                <a:solidFill>
                  <a:srgbClr val="FFFF00"/>
                </a:solidFill>
                <a:effectLst/>
                <a:latin typeface="Arial" pitchFamily="34" charset="0"/>
                <a:cs typeface="Arial" pitchFamily="34" charset="0"/>
              </a:rPr>
              <a:t>Planning for the Trump</a:t>
            </a:r>
            <a:r>
              <a:rPr lang="en-US" altLang="ja-JP" sz="3200" dirty="0" smtClean="0">
                <a:solidFill>
                  <a:srgbClr val="FFFF00"/>
                </a:solidFill>
                <a:effectLst/>
                <a:latin typeface="Arial" pitchFamily="34" charset="0"/>
                <a:cs typeface="Arial" pitchFamily="34" charset="0"/>
              </a:rPr>
              <a:t> Tax Changes</a:t>
            </a:r>
            <a:r>
              <a:rPr lang="en-US" altLang="ja-JP" sz="2000" b="0" baseline="50000" dirty="0" smtClean="0">
                <a:solidFill>
                  <a:srgbClr val="FFFF00"/>
                </a:solidFill>
                <a:latin typeface="Arial" pitchFamily="34" charset="0"/>
                <a:ea typeface="Arial Unicode MS" pitchFamily="34" charset="-128"/>
                <a:cs typeface="Arial" pitchFamily="34" charset="0"/>
              </a:rPr>
              <a:t>©</a:t>
            </a:r>
            <a:r>
              <a:rPr lang="en-US" altLang="ja-JP" sz="3600" dirty="0" smtClean="0">
                <a:solidFill>
                  <a:srgbClr val="FFFF00"/>
                </a:solidFill>
                <a:latin typeface="Arial" pitchFamily="34" charset="0"/>
                <a:cs typeface="Arial" pitchFamily="34" charset="0"/>
              </a:rPr>
              <a:t> </a:t>
            </a:r>
            <a:br>
              <a:rPr lang="en-US" altLang="ja-JP" sz="3600" dirty="0" smtClean="0">
                <a:solidFill>
                  <a:srgbClr val="FFFF00"/>
                </a:solidFill>
                <a:latin typeface="Arial" pitchFamily="34" charset="0"/>
                <a:cs typeface="Arial" pitchFamily="34" charset="0"/>
              </a:rPr>
            </a:br>
            <a:r>
              <a:rPr lang="en-US" altLang="ja-JP" sz="2400" dirty="0" smtClean="0">
                <a:solidFill>
                  <a:srgbClr val="FFFF00"/>
                </a:solidFill>
                <a:latin typeface="Arial Unicode MS" pitchFamily="34" charset="-128"/>
              </a:rPr>
              <a:t>CRA San Diego Chapter</a:t>
            </a:r>
            <a:br>
              <a:rPr lang="en-US" altLang="ja-JP" sz="2400" dirty="0" smtClean="0">
                <a:solidFill>
                  <a:srgbClr val="FFFF00"/>
                </a:solidFill>
                <a:latin typeface="Arial Unicode MS" pitchFamily="34" charset="-128"/>
              </a:rPr>
            </a:br>
            <a:r>
              <a:rPr lang="en-US" altLang="ja-JP" sz="2400" dirty="0" smtClean="0">
                <a:solidFill>
                  <a:srgbClr val="FFFF00"/>
                </a:solidFill>
                <a:latin typeface="Arial Unicode MS" pitchFamily="34" charset="-128"/>
              </a:rPr>
              <a:t>April 11, 2017</a:t>
            </a:r>
            <a:br>
              <a:rPr lang="en-US" altLang="ja-JP" sz="2400" dirty="0" smtClean="0">
                <a:solidFill>
                  <a:srgbClr val="FFFF00"/>
                </a:solidFill>
                <a:latin typeface="Arial Unicode MS" pitchFamily="34" charset="-128"/>
              </a:rPr>
            </a:br>
            <a:r>
              <a:rPr lang="en-US" altLang="ja-JP" sz="2400" dirty="0" smtClean="0">
                <a:solidFill>
                  <a:srgbClr val="FFFF00"/>
                </a:solidFill>
                <a:latin typeface="Arial Unicode MS" pitchFamily="34" charset="-128"/>
              </a:rPr>
              <a:t/>
            </a:r>
            <a:br>
              <a:rPr lang="en-US" altLang="ja-JP" sz="2400" dirty="0" smtClean="0">
                <a:solidFill>
                  <a:srgbClr val="FFFF00"/>
                </a:solidFill>
                <a:latin typeface="Arial Unicode MS" pitchFamily="34" charset="-128"/>
              </a:rPr>
            </a:br>
            <a:r>
              <a:rPr lang="en-US" altLang="ja-JP" sz="2400" dirty="0" smtClean="0">
                <a:solidFill>
                  <a:srgbClr val="FFFF00"/>
                </a:solidFill>
                <a:latin typeface="Arial Unicode MS" pitchFamily="34" charset="-128"/>
              </a:rPr>
              <a:t/>
            </a:r>
            <a:br>
              <a:rPr lang="en-US" altLang="ja-JP" sz="2400" dirty="0" smtClean="0">
                <a:solidFill>
                  <a:srgbClr val="FFFF00"/>
                </a:solidFill>
                <a:latin typeface="Arial Unicode MS" pitchFamily="34" charset="-128"/>
              </a:rPr>
            </a:br>
            <a:r>
              <a:rPr lang="en-US" altLang="ja-JP" sz="2400" dirty="0" smtClean="0">
                <a:solidFill>
                  <a:schemeClr val="tx1"/>
                </a:solidFill>
                <a:latin typeface="Arial Unicode MS" pitchFamily="34" charset="-128"/>
              </a:rPr>
              <a:t>Herb Farrington, EA, CFP</a:t>
            </a:r>
            <a:r>
              <a:rPr lang="en-US" altLang="ja-JP" sz="2400" baseline="30000" dirty="0" smtClean="0">
                <a:solidFill>
                  <a:schemeClr val="tx1"/>
                </a:solidFill>
                <a:latin typeface="Arial Unicode MS" pitchFamily="34" charset="-128"/>
                <a:ea typeface="Arial Unicode MS" pitchFamily="34" charset="-128"/>
                <a:cs typeface="Arial Unicode MS" pitchFamily="34" charset="-128"/>
              </a:rPr>
              <a:t>®</a:t>
            </a:r>
            <a:r>
              <a:rPr lang="en-US" altLang="ja-JP" sz="2400" dirty="0" smtClean="0">
                <a:solidFill>
                  <a:schemeClr val="tx1"/>
                </a:solidFill>
                <a:latin typeface="Arial Unicode MS" pitchFamily="34" charset="-128"/>
              </a:rPr>
              <a:t> </a:t>
            </a:r>
            <a:br>
              <a:rPr lang="en-US" altLang="ja-JP" sz="2400" dirty="0" smtClean="0">
                <a:solidFill>
                  <a:schemeClr val="tx1"/>
                </a:solidFill>
                <a:latin typeface="Arial Unicode MS" pitchFamily="34" charset="-128"/>
              </a:rPr>
            </a:br>
            <a:r>
              <a:rPr lang="en-US" altLang="ja-JP" sz="2400" dirty="0" smtClean="0">
                <a:solidFill>
                  <a:schemeClr val="tx1"/>
                </a:solidFill>
                <a:latin typeface="Arial Unicode MS" pitchFamily="34" charset="-128"/>
              </a:rPr>
              <a:t> </a:t>
            </a:r>
            <a:r>
              <a:rPr lang="en-US" altLang="ja-JP" sz="2000" b="0" dirty="0" smtClean="0">
                <a:solidFill>
                  <a:schemeClr val="tx1"/>
                </a:solidFill>
                <a:latin typeface="Arial Unicode MS" pitchFamily="34" charset="-128"/>
              </a:rPr>
              <a:t>Cell: (714) 904-5825</a:t>
            </a:r>
            <a:br>
              <a:rPr lang="en-US" altLang="ja-JP" sz="2000" b="0" dirty="0" smtClean="0">
                <a:solidFill>
                  <a:schemeClr val="tx1"/>
                </a:solidFill>
                <a:latin typeface="Arial Unicode MS" pitchFamily="34" charset="-128"/>
              </a:rPr>
            </a:br>
            <a:r>
              <a:rPr lang="en-US" altLang="ja-JP" sz="2000" b="0" dirty="0" smtClean="0">
                <a:solidFill>
                  <a:schemeClr val="tx1"/>
                </a:solidFill>
                <a:latin typeface="Arial Unicode MS" pitchFamily="34" charset="-128"/>
                <a:hlinkClick r:id="rId3"/>
              </a:rPr>
              <a:t>herbf76@msn.com</a:t>
            </a:r>
            <a:r>
              <a:rPr lang="en-US" altLang="ja-JP" sz="2000" b="0" dirty="0" smtClean="0">
                <a:solidFill>
                  <a:schemeClr val="tx1"/>
                </a:solidFill>
                <a:latin typeface="Arial Unicode MS" pitchFamily="34" charset="-128"/>
              </a:rPr>
              <a:t/>
            </a:r>
            <a:br>
              <a:rPr lang="en-US" altLang="ja-JP" sz="2000" b="0" dirty="0" smtClean="0">
                <a:solidFill>
                  <a:schemeClr val="tx1"/>
                </a:solidFill>
                <a:latin typeface="Arial Unicode MS" pitchFamily="34" charset="-128"/>
              </a:rPr>
            </a:br>
            <a:endParaRPr lang="en-US" sz="2000" b="0" dirty="0" smtClean="0">
              <a:solidFill>
                <a:schemeClr val="tx1"/>
              </a:solidFill>
              <a:latin typeface="Arial Unicode MS" pitchFamily="34" charset="-128"/>
            </a:endParaRPr>
          </a:p>
        </p:txBody>
      </p:sp>
      <p:sp>
        <p:nvSpPr>
          <p:cNvPr id="144388" name="Rectangle 4"/>
          <p:cNvSpPr>
            <a:spLocks noChangeArrowheads="1"/>
          </p:cNvSpPr>
          <p:nvPr/>
        </p:nvSpPr>
        <p:spPr bwMode="auto">
          <a:xfrm>
            <a:off x="533400" y="5638800"/>
            <a:ext cx="8077200" cy="990600"/>
          </a:xfrm>
          <a:prstGeom prst="rect">
            <a:avLst/>
          </a:prstGeom>
          <a:noFill/>
          <a:ln w="9525">
            <a:noFill/>
            <a:miter lim="800000"/>
            <a:headEnd/>
            <a:tailEnd/>
          </a:ln>
          <a:effectLst/>
        </p:spPr>
        <p:txBody>
          <a:bodyPr/>
          <a:lstStyle/>
          <a:p>
            <a:pPr>
              <a:lnSpc>
                <a:spcPct val="125000"/>
              </a:lnSpc>
              <a:spcBef>
                <a:spcPct val="20000"/>
              </a:spcBef>
              <a:buClr>
                <a:schemeClr val="hlink"/>
              </a:buClr>
              <a:buSzPct val="70000"/>
              <a:buFont typeface="Wingdings" pitchFamily="2" charset="2"/>
              <a:buNone/>
            </a:pPr>
            <a:r>
              <a:rPr lang="en-US" sz="1200">
                <a:effectLst>
                  <a:outerShdw blurRad="38100" dist="38100" dir="2700000" algn="tl">
                    <a:srgbClr val="000000"/>
                  </a:outerShdw>
                </a:effectLst>
                <a:latin typeface="Times New Roman" pitchFamily="18" charset="0"/>
                <a:cs typeface="Times New Roman" pitchFamily="18" charset="0"/>
              </a:rPr>
              <a:t>This presentation is for educational purposes only; it is not individual tax or financial advice. Attendees should consult with their personal financial advisor to determine whether any of the issues presented are appropriate to their own situation.  </a:t>
            </a:r>
            <a:r>
              <a:rPr lang="en-US" sz="1200">
                <a:effectLst>
                  <a:outerShdw blurRad="38100" dist="38100" dir="2700000" algn="tl">
                    <a:srgbClr val="000000"/>
                  </a:outerShdw>
                </a:effectLst>
                <a:latin typeface="Times New Roman" pitchFamily="18" charset="0"/>
              </a:rPr>
              <a:t>Use of these materials in any other manner or context is neither recommended nor authorized by the author.            </a:t>
            </a:r>
          </a:p>
          <a:p>
            <a:pPr>
              <a:lnSpc>
                <a:spcPct val="125000"/>
              </a:lnSpc>
              <a:spcBef>
                <a:spcPct val="20000"/>
              </a:spcBef>
              <a:buClr>
                <a:schemeClr val="hlink"/>
              </a:buClr>
              <a:buSzPct val="70000"/>
              <a:buFont typeface="Wingdings" pitchFamily="2" charset="2"/>
              <a:buNone/>
            </a:pPr>
            <a:r>
              <a:rPr lang="en-US" sz="1200">
                <a:effectLst>
                  <a:outerShdw blurRad="38100" dist="38100" dir="2700000" algn="tl">
                    <a:srgbClr val="000000"/>
                  </a:outerShdw>
                </a:effectLst>
                <a:latin typeface="Times New Roman" pitchFamily="18" charset="0"/>
              </a:rPr>
              <a:t>						               </a:t>
            </a:r>
            <a:r>
              <a:rPr lang="en-US" sz="1200">
                <a:effectLst>
                  <a:outerShdw blurRad="38100" dist="38100" dir="2700000" algn="tl">
                    <a:srgbClr val="000000"/>
                  </a:outerShdw>
                </a:effectLst>
                <a:latin typeface="Times New Roman" pitchFamily="18" charset="0"/>
                <a:cs typeface="Times New Roman" pitchFamily="18" charset="0"/>
              </a:rPr>
              <a:t>© 2017 Herbert D. Farrington</a:t>
            </a:r>
          </a:p>
        </p:txBody>
      </p:sp>
    </p:spTree>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rrowheads="1"/>
          </p:cNvSpPr>
          <p:nvPr>
            <p:ph type="title"/>
          </p:nvPr>
        </p:nvSpPr>
        <p:spPr>
          <a:xfrm>
            <a:off x="304800" y="152400"/>
            <a:ext cx="8534400" cy="914400"/>
          </a:xfrm>
        </p:spPr>
        <p:txBody>
          <a:bodyPr lIns="90488" tIns="44450" rIns="90488" bIns="44450"/>
          <a:lstStyle/>
          <a:p>
            <a:pPr lvl="1" eaLnBrk="1" hangingPunct="1">
              <a:defRPr/>
            </a:pPr>
            <a:r>
              <a:rPr lang="en-US" sz="2800" dirty="0" smtClean="0">
                <a:solidFill>
                  <a:srgbClr val="FFFF00"/>
                </a:solidFill>
                <a:latin typeface="Arial" pitchFamily="34" charset="0"/>
                <a:ea typeface="ＭＳ Ｐゴシック" charset="0"/>
                <a:cs typeface="Arial" pitchFamily="34" charset="0"/>
              </a:rPr>
              <a:t>Tax Change Proposals</a:t>
            </a:r>
            <a:endParaRPr lang="en-US" sz="2400" dirty="0" smtClean="0">
              <a:solidFill>
                <a:srgbClr val="FFFF00"/>
              </a:solidFill>
              <a:latin typeface="Arial" pitchFamily="34" charset="0"/>
              <a:ea typeface="ＭＳ Ｐゴシック" charset="0"/>
              <a:cs typeface="Arial" pitchFamily="34" charset="0"/>
            </a:endParaRPr>
          </a:p>
        </p:txBody>
      </p:sp>
      <p:sp>
        <p:nvSpPr>
          <p:cNvPr id="5123" name="Rectangle 3"/>
          <p:cNvSpPr>
            <a:spLocks noGrp="1" noChangeArrowheads="1"/>
          </p:cNvSpPr>
          <p:nvPr>
            <p:ph type="body" sz="half" idx="1"/>
          </p:nvPr>
        </p:nvSpPr>
        <p:spPr>
          <a:xfrm>
            <a:off x="381000" y="1371600"/>
            <a:ext cx="8382000" cy="5257800"/>
          </a:xfrm>
        </p:spPr>
        <p:txBody>
          <a:bodyPr lIns="90488" tIns="44450" rIns="90488" bIns="44450"/>
          <a:lstStyle/>
          <a:p>
            <a:pPr eaLnBrk="1" hangingPunct="1">
              <a:lnSpc>
                <a:spcPct val="90000"/>
              </a:lnSpc>
              <a:buClr>
                <a:srgbClr val="FFFF00"/>
              </a:buClr>
              <a:buFont typeface="Wingdings" pitchFamily="2" charset="2"/>
              <a:buNone/>
            </a:pPr>
            <a:r>
              <a:rPr lang="en-US" sz="2000" b="1" dirty="0" smtClean="0">
                <a:solidFill>
                  <a:srgbClr val="FFFF00"/>
                </a:solidFill>
                <a:latin typeface="Arial" pitchFamily="34" charset="0"/>
                <a:cs typeface="Arial" pitchFamily="34" charset="0"/>
              </a:rPr>
              <a:t>Trump vs. Congressional Republicans</a:t>
            </a:r>
          </a:p>
          <a:p>
            <a:pPr eaLnBrk="1" hangingPunct="1">
              <a:lnSpc>
                <a:spcPct val="90000"/>
              </a:lnSpc>
              <a:buClr>
                <a:srgbClr val="FFFF00"/>
              </a:buClr>
            </a:pPr>
            <a:r>
              <a:rPr lang="en-US" sz="2000" dirty="0" smtClean="0">
                <a:latin typeface="Arial" pitchFamily="34" charset="0"/>
                <a:cs typeface="Arial" pitchFamily="34" charset="0"/>
              </a:rPr>
              <a:t>There are some differences in proposals</a:t>
            </a:r>
          </a:p>
          <a:p>
            <a:pPr eaLnBrk="1" hangingPunct="1">
              <a:lnSpc>
                <a:spcPct val="90000"/>
              </a:lnSpc>
              <a:buClr>
                <a:srgbClr val="FFFF00"/>
              </a:buClr>
            </a:pPr>
            <a:r>
              <a:rPr lang="en-US" sz="2000" dirty="0" smtClean="0">
                <a:latin typeface="Arial" pitchFamily="34" charset="0"/>
                <a:cs typeface="Arial" pitchFamily="34" charset="0"/>
              </a:rPr>
              <a:t>Expect negotiations and compromise</a:t>
            </a:r>
          </a:p>
          <a:p>
            <a:pPr eaLnBrk="1" hangingPunct="1">
              <a:lnSpc>
                <a:spcPct val="90000"/>
              </a:lnSpc>
              <a:buClr>
                <a:srgbClr val="FFFF00"/>
              </a:buClr>
              <a:buFont typeface="Wingdings" pitchFamily="2" charset="2"/>
              <a:buNone/>
            </a:pPr>
            <a:endParaRPr lang="en-US" sz="2000" dirty="0" smtClean="0">
              <a:latin typeface="Arial" pitchFamily="34" charset="0"/>
              <a:cs typeface="Arial" pitchFamily="34" charset="0"/>
            </a:endParaRPr>
          </a:p>
          <a:p>
            <a:pPr eaLnBrk="1" hangingPunct="1">
              <a:lnSpc>
                <a:spcPct val="90000"/>
              </a:lnSpc>
              <a:buClr>
                <a:srgbClr val="FFFF00"/>
              </a:buClr>
              <a:buFont typeface="Wingdings" pitchFamily="2" charset="2"/>
              <a:buNone/>
            </a:pPr>
            <a:r>
              <a:rPr lang="en-US" sz="2000" b="1" dirty="0" smtClean="0">
                <a:solidFill>
                  <a:srgbClr val="FFFF00"/>
                </a:solidFill>
                <a:latin typeface="Arial" pitchFamily="34" charset="0"/>
                <a:cs typeface="Arial" pitchFamily="34" charset="0"/>
              </a:rPr>
              <a:t>Tax Rate Simplification – Trump’s Plan</a:t>
            </a:r>
          </a:p>
          <a:p>
            <a:pPr eaLnBrk="1" hangingPunct="1">
              <a:lnSpc>
                <a:spcPct val="90000"/>
              </a:lnSpc>
              <a:buClr>
                <a:srgbClr val="FFFF00"/>
              </a:buClr>
            </a:pPr>
            <a:r>
              <a:rPr lang="en-US" sz="2000" dirty="0" smtClean="0">
                <a:latin typeface="Arial" pitchFamily="34" charset="0"/>
                <a:cs typeface="Arial" pitchFamily="34" charset="0"/>
              </a:rPr>
              <a:t>Reduce the number of individual taxpayer brackets</a:t>
            </a:r>
          </a:p>
          <a:p>
            <a:pPr lvl="1" eaLnBrk="1" hangingPunct="1">
              <a:lnSpc>
                <a:spcPct val="90000"/>
              </a:lnSpc>
              <a:buClr>
                <a:srgbClr val="FFFF00"/>
              </a:buClr>
            </a:pPr>
            <a:r>
              <a:rPr lang="en-US" sz="2000" dirty="0" smtClean="0">
                <a:latin typeface="Arial" pitchFamily="34" charset="0"/>
                <a:cs typeface="Arial" pitchFamily="34" charset="0"/>
              </a:rPr>
              <a:t>From seven brackets to three</a:t>
            </a:r>
          </a:p>
          <a:p>
            <a:pPr lvl="2" eaLnBrk="1" hangingPunct="1">
              <a:lnSpc>
                <a:spcPct val="90000"/>
              </a:lnSpc>
              <a:buClr>
                <a:srgbClr val="FFFF00"/>
              </a:buClr>
            </a:pPr>
            <a:r>
              <a:rPr lang="en-US" sz="2000" dirty="0" smtClean="0">
                <a:latin typeface="Arial" pitchFamily="34" charset="0"/>
                <a:cs typeface="Arial" pitchFamily="34" charset="0"/>
              </a:rPr>
              <a:t>12 percent, 25 percent, &amp; 33 percent. </a:t>
            </a:r>
          </a:p>
          <a:p>
            <a:pPr lvl="1" eaLnBrk="1" hangingPunct="1">
              <a:lnSpc>
                <a:spcPct val="90000"/>
              </a:lnSpc>
              <a:buClr>
                <a:srgbClr val="FFFF00"/>
              </a:buClr>
            </a:pPr>
            <a:r>
              <a:rPr lang="en-US" sz="2000" dirty="0" smtClean="0">
                <a:latin typeface="Arial" pitchFamily="34" charset="0"/>
                <a:cs typeface="Arial" pitchFamily="34" charset="0"/>
              </a:rPr>
              <a:t>Capital gains &amp; dividends: top rate 20%</a:t>
            </a:r>
          </a:p>
          <a:p>
            <a:pPr eaLnBrk="1" hangingPunct="1">
              <a:lnSpc>
                <a:spcPct val="90000"/>
              </a:lnSpc>
              <a:buClr>
                <a:srgbClr val="FFFF00"/>
              </a:buClr>
              <a:buFont typeface="Wingdings" pitchFamily="2" charset="2"/>
              <a:buNone/>
            </a:pPr>
            <a:endParaRPr lang="en-US" sz="2000" dirty="0" smtClean="0">
              <a:latin typeface="Arial" pitchFamily="34" charset="0"/>
              <a:cs typeface="Arial" pitchFamily="34" charset="0"/>
            </a:endParaRPr>
          </a:p>
        </p:txBody>
      </p:sp>
    </p:spTree>
  </p:cSld>
  <p:clrMapOvr>
    <a:masterClrMapping/>
  </p:clrMapOvr>
  <p:transition>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rrowheads="1"/>
          </p:cNvSpPr>
          <p:nvPr>
            <p:ph type="title"/>
          </p:nvPr>
        </p:nvSpPr>
        <p:spPr>
          <a:xfrm>
            <a:off x="304800" y="152400"/>
            <a:ext cx="8534400" cy="685800"/>
          </a:xfrm>
        </p:spPr>
        <p:txBody>
          <a:bodyPr lIns="90488" tIns="44450" rIns="90488" bIns="44450"/>
          <a:lstStyle/>
          <a:p>
            <a:pPr marL="342900" indent="-342900" eaLnBrk="1" hangingPunct="1"/>
            <a:r>
              <a:rPr lang="en-US" sz="2800" dirty="0" smtClean="0">
                <a:solidFill>
                  <a:srgbClr val="FFFF00"/>
                </a:solidFill>
                <a:latin typeface="Arial" pitchFamily="34" charset="0"/>
                <a:cs typeface="Arial" pitchFamily="34" charset="0"/>
              </a:rPr>
              <a:t>Trump</a:t>
            </a:r>
            <a:r>
              <a:rPr lang="ja-JP" altLang="en-US" sz="2800" smtClean="0">
                <a:solidFill>
                  <a:srgbClr val="FFFF00"/>
                </a:solidFill>
                <a:latin typeface="Arial" pitchFamily="34" charset="0"/>
                <a:cs typeface="Arial" pitchFamily="34" charset="0"/>
              </a:rPr>
              <a:t>’</a:t>
            </a:r>
            <a:r>
              <a:rPr lang="en-US" altLang="ja-JP" sz="2800" dirty="0" smtClean="0">
                <a:solidFill>
                  <a:srgbClr val="FFFF00"/>
                </a:solidFill>
                <a:latin typeface="Arial" pitchFamily="34" charset="0"/>
                <a:cs typeface="Arial" pitchFamily="34" charset="0"/>
              </a:rPr>
              <a:t>s Proposed Tax Rates vs. </a:t>
            </a:r>
            <a:r>
              <a:rPr lang="en-US" altLang="ja-JP" sz="2800" dirty="0" smtClean="0">
                <a:solidFill>
                  <a:srgbClr val="FF99CC"/>
                </a:solidFill>
                <a:latin typeface="Arial" pitchFamily="34" charset="0"/>
                <a:cs typeface="Arial" pitchFamily="34" charset="0"/>
              </a:rPr>
              <a:t>Current</a:t>
            </a:r>
            <a:endParaRPr lang="en-US" sz="2000" dirty="0" smtClean="0">
              <a:solidFill>
                <a:srgbClr val="FFFF00"/>
              </a:solidFill>
              <a:latin typeface="Arial" pitchFamily="34" charset="0"/>
              <a:cs typeface="Arial" pitchFamily="34" charset="0"/>
            </a:endParaRPr>
          </a:p>
        </p:txBody>
      </p:sp>
      <p:sp>
        <p:nvSpPr>
          <p:cNvPr id="5123" name="Rectangle 3"/>
          <p:cNvSpPr>
            <a:spLocks noGrp="1" noChangeArrowheads="1"/>
          </p:cNvSpPr>
          <p:nvPr>
            <p:ph type="body" sz="half" idx="1"/>
          </p:nvPr>
        </p:nvSpPr>
        <p:spPr>
          <a:xfrm>
            <a:off x="381000" y="762000"/>
            <a:ext cx="8382000" cy="5943600"/>
          </a:xfrm>
        </p:spPr>
        <p:txBody>
          <a:bodyPr lIns="90488" tIns="44450" rIns="90488" bIns="44450"/>
          <a:lstStyle/>
          <a:p>
            <a:pPr marL="0" indent="0">
              <a:buFont typeface="Wingdings" pitchFamily="2" charset="2"/>
              <a:buNone/>
              <a:defRPr/>
            </a:pPr>
            <a:endParaRPr lang="en-US" sz="2000" b="1" dirty="0" smtClean="0">
              <a:ea typeface="+mn-ea"/>
            </a:endParaRPr>
          </a:p>
          <a:p>
            <a:pPr marL="0" indent="0">
              <a:spcBef>
                <a:spcPts val="0"/>
              </a:spcBef>
              <a:buFont typeface="Wingdings" pitchFamily="2" charset="2"/>
              <a:buNone/>
              <a:defRPr/>
            </a:pPr>
            <a:r>
              <a:rPr lang="en-US" sz="2000" b="1" dirty="0" smtClean="0">
                <a:latin typeface="Arial" panose="020B0604020202020204" pitchFamily="34" charset="0"/>
                <a:ea typeface="+mn-ea"/>
                <a:cs typeface="Arial" panose="020B0604020202020204" pitchFamily="34" charset="0"/>
              </a:rPr>
              <a:t>Tax	   Cap Gains/</a:t>
            </a:r>
            <a:r>
              <a:rPr lang="en-US" sz="2000" dirty="0">
                <a:latin typeface="Arial" panose="020B0604020202020204" pitchFamily="34" charset="0"/>
                <a:ea typeface="+mn-ea"/>
                <a:cs typeface="Arial" panose="020B0604020202020204" pitchFamily="34" charset="0"/>
              </a:rPr>
              <a:t>	</a:t>
            </a:r>
            <a:r>
              <a:rPr lang="en-US" sz="2000" dirty="0" smtClean="0">
                <a:latin typeface="Arial" panose="020B0604020202020204" pitchFamily="34" charset="0"/>
                <a:ea typeface="+mn-ea"/>
                <a:cs typeface="Arial" panose="020B0604020202020204" pitchFamily="34" charset="0"/>
              </a:rPr>
              <a:t>Single			Married</a:t>
            </a:r>
          </a:p>
          <a:p>
            <a:pPr marL="0" indent="0">
              <a:spcBef>
                <a:spcPts val="0"/>
              </a:spcBef>
              <a:buFont typeface="Wingdings" pitchFamily="2" charset="2"/>
              <a:buNone/>
              <a:defRPr/>
            </a:pPr>
            <a:r>
              <a:rPr lang="en-US" sz="2000" b="1" dirty="0" smtClean="0">
                <a:latin typeface="Arial" panose="020B0604020202020204" pitchFamily="34" charset="0"/>
                <a:ea typeface="+mn-ea"/>
                <a:cs typeface="Arial" panose="020B0604020202020204" pitchFamily="34" charset="0"/>
              </a:rPr>
              <a:t>Rate:	   Div. Rate:		</a:t>
            </a:r>
            <a:r>
              <a:rPr lang="en-US" sz="2000" b="1" i="1" dirty="0" smtClean="0">
                <a:latin typeface="Arial" panose="020B0604020202020204" pitchFamily="34" charset="0"/>
                <a:ea typeface="+mn-ea"/>
                <a:cs typeface="Arial" panose="020B0604020202020204" pitchFamily="34" charset="0"/>
              </a:rPr>
              <a:t>Total</a:t>
            </a:r>
            <a:r>
              <a:rPr lang="en-US" sz="2000" b="1" dirty="0" smtClean="0">
                <a:latin typeface="Arial" panose="020B0604020202020204" pitchFamily="34" charset="0"/>
                <a:ea typeface="+mn-ea"/>
                <a:cs typeface="Arial" panose="020B0604020202020204" pitchFamily="34" charset="0"/>
              </a:rPr>
              <a:t> Income*</a:t>
            </a:r>
            <a:r>
              <a:rPr lang="en-US" sz="2000" dirty="0" smtClean="0">
                <a:latin typeface="Arial" panose="020B0604020202020204" pitchFamily="34" charset="0"/>
                <a:ea typeface="+mn-ea"/>
                <a:cs typeface="Arial" panose="020B0604020202020204" pitchFamily="34" charset="0"/>
              </a:rPr>
              <a:t>:</a:t>
            </a:r>
          </a:p>
          <a:p>
            <a:pPr marL="0" indent="0">
              <a:buFont typeface="Wingdings" pitchFamily="2" charset="2"/>
              <a:buNone/>
              <a:defRPr/>
            </a:pPr>
            <a:r>
              <a:rPr lang="en-US" sz="1600" dirty="0" smtClean="0">
                <a:solidFill>
                  <a:srgbClr val="FF99CC"/>
                </a:solidFill>
                <a:latin typeface="Arial" panose="020B0604020202020204" pitchFamily="34" charset="0"/>
                <a:ea typeface="+mn-ea"/>
                <a:cs typeface="Arial" panose="020B0604020202020204" pitchFamily="34" charset="0"/>
              </a:rPr>
              <a:t>0%	      0%		$0 – 10,350		$0 - 20,400</a:t>
            </a:r>
          </a:p>
          <a:p>
            <a:pPr marL="0" indent="0">
              <a:buFont typeface="Wingdings" pitchFamily="2" charset="2"/>
              <a:buNone/>
              <a:defRPr/>
            </a:pPr>
            <a:r>
              <a:rPr lang="en-US" sz="1600" dirty="0" smtClean="0">
                <a:solidFill>
                  <a:srgbClr val="FFFF00"/>
                </a:solidFill>
                <a:latin typeface="Arial" panose="020B0604020202020204" pitchFamily="34" charset="0"/>
                <a:ea typeface="+mn-ea"/>
                <a:cs typeface="Arial" panose="020B0604020202020204" pitchFamily="34" charset="0"/>
              </a:rPr>
              <a:t>0%	      0%		$0 – 15,000		$0 – 30,000</a:t>
            </a:r>
          </a:p>
          <a:p>
            <a:pPr marL="0" indent="0">
              <a:buFont typeface="Wingdings" pitchFamily="2" charset="2"/>
              <a:buNone/>
              <a:defRPr/>
            </a:pPr>
            <a:endParaRPr lang="en-US" sz="1600" dirty="0" smtClean="0">
              <a:solidFill>
                <a:srgbClr val="FFFF00"/>
              </a:solidFill>
              <a:latin typeface="Arial" panose="020B0604020202020204" pitchFamily="34" charset="0"/>
              <a:ea typeface="+mn-ea"/>
              <a:cs typeface="Arial" panose="020B0604020202020204" pitchFamily="34" charset="0"/>
            </a:endParaRPr>
          </a:p>
          <a:p>
            <a:pPr marL="0" indent="0">
              <a:buFont typeface="Wingdings" pitchFamily="2" charset="2"/>
              <a:buNone/>
              <a:defRPr/>
            </a:pPr>
            <a:r>
              <a:rPr lang="en-US" sz="1600" dirty="0" smtClean="0">
                <a:solidFill>
                  <a:srgbClr val="FF99CC"/>
                </a:solidFill>
                <a:latin typeface="Arial" panose="020B0604020202020204" pitchFamily="34" charset="0"/>
                <a:ea typeface="+mn-ea"/>
                <a:cs typeface="Arial" panose="020B0604020202020204" pitchFamily="34" charset="0"/>
              </a:rPr>
              <a:t>10% 	      0% 		$10,351 - $19,675		$20,401 - $18,650</a:t>
            </a:r>
          </a:p>
          <a:p>
            <a:pPr marL="0" indent="0">
              <a:buFont typeface="Wingdings" pitchFamily="2" charset="2"/>
              <a:buNone/>
              <a:defRPr/>
            </a:pPr>
            <a:r>
              <a:rPr lang="en-US" sz="1600" dirty="0" smtClean="0">
                <a:solidFill>
                  <a:srgbClr val="FFFF00"/>
                </a:solidFill>
                <a:latin typeface="Arial" panose="020B0604020202020204" pitchFamily="34" charset="0"/>
                <a:ea typeface="+mn-ea"/>
                <a:cs typeface="Arial" panose="020B0604020202020204" pitchFamily="34" charset="0"/>
              </a:rPr>
              <a:t>12%</a:t>
            </a:r>
            <a:r>
              <a:rPr lang="en-US" sz="1600" dirty="0" smtClean="0">
                <a:latin typeface="Arial" panose="020B0604020202020204" pitchFamily="34" charset="0"/>
                <a:ea typeface="+mn-ea"/>
                <a:cs typeface="Arial" panose="020B0604020202020204" pitchFamily="34" charset="0"/>
              </a:rPr>
              <a:t>	      </a:t>
            </a:r>
            <a:r>
              <a:rPr lang="en-US" sz="1600" dirty="0" smtClean="0">
                <a:solidFill>
                  <a:srgbClr val="FFFF00"/>
                </a:solidFill>
                <a:latin typeface="Arial" panose="020B0604020202020204" pitchFamily="34" charset="0"/>
                <a:ea typeface="+mn-ea"/>
                <a:cs typeface="Arial" panose="020B0604020202020204" pitchFamily="34" charset="0"/>
              </a:rPr>
              <a:t>0%		$15,001 - $52,499		$30,001 - $104,999</a:t>
            </a:r>
          </a:p>
          <a:p>
            <a:pPr marL="0" indent="0">
              <a:buFont typeface="Wingdings" pitchFamily="2" charset="2"/>
              <a:buNone/>
              <a:defRPr/>
            </a:pPr>
            <a:endParaRPr lang="en-US" sz="1600" dirty="0" smtClean="0">
              <a:latin typeface="Arial" panose="020B0604020202020204" pitchFamily="34" charset="0"/>
              <a:ea typeface="+mn-ea"/>
              <a:cs typeface="Arial" panose="020B0604020202020204" pitchFamily="34" charset="0"/>
            </a:endParaRPr>
          </a:p>
          <a:p>
            <a:pPr marL="0" indent="0">
              <a:buFont typeface="Wingdings" pitchFamily="2" charset="2"/>
              <a:buNone/>
              <a:defRPr/>
            </a:pPr>
            <a:r>
              <a:rPr lang="en-US" sz="1600" dirty="0" smtClean="0">
                <a:solidFill>
                  <a:srgbClr val="FF99CC"/>
                </a:solidFill>
                <a:latin typeface="Arial" panose="020B0604020202020204" pitchFamily="34" charset="0"/>
                <a:ea typeface="+mn-ea"/>
                <a:cs typeface="Arial" panose="020B0604020202020204" pitchFamily="34" charset="0"/>
              </a:rPr>
              <a:t>15%	      0%		$9,325 – 48,300		$18,651 – 96,300</a:t>
            </a:r>
          </a:p>
          <a:p>
            <a:pPr marL="0" indent="0">
              <a:buFont typeface="Wingdings" pitchFamily="2" charset="2"/>
              <a:buNone/>
              <a:defRPr/>
            </a:pPr>
            <a:r>
              <a:rPr lang="en-US" sz="1600" dirty="0" smtClean="0">
                <a:solidFill>
                  <a:srgbClr val="FF99CC"/>
                </a:solidFill>
                <a:latin typeface="Arial" panose="020B0604020202020204" pitchFamily="34" charset="0"/>
                <a:ea typeface="+mn-ea"/>
                <a:cs typeface="Arial" panose="020B0604020202020204" pitchFamily="34" charset="0"/>
              </a:rPr>
              <a:t>25%	      15%		$48,301 – 102,250		$96,301 – 173,500</a:t>
            </a:r>
          </a:p>
          <a:p>
            <a:pPr marL="0" indent="0">
              <a:buFont typeface="Wingdings" pitchFamily="2" charset="2"/>
              <a:buNone/>
              <a:defRPr/>
            </a:pPr>
            <a:r>
              <a:rPr lang="en-US" sz="1600" dirty="0" smtClean="0">
                <a:solidFill>
                  <a:srgbClr val="FFFF00"/>
                </a:solidFill>
                <a:latin typeface="Arial" panose="020B0604020202020204" pitchFamily="34" charset="0"/>
                <a:ea typeface="+mn-ea"/>
                <a:cs typeface="Arial" panose="020B0604020202020204" pitchFamily="34" charset="0"/>
              </a:rPr>
              <a:t>25% </a:t>
            </a:r>
            <a:r>
              <a:rPr lang="en-US" sz="1600" dirty="0">
                <a:solidFill>
                  <a:srgbClr val="FFFF00"/>
                </a:solidFill>
                <a:latin typeface="Arial" panose="020B0604020202020204" pitchFamily="34" charset="0"/>
                <a:ea typeface="+mn-ea"/>
                <a:cs typeface="Arial" panose="020B0604020202020204" pitchFamily="34" charset="0"/>
              </a:rPr>
              <a:t>	</a:t>
            </a:r>
            <a:r>
              <a:rPr lang="en-US" sz="1600" dirty="0" smtClean="0">
                <a:solidFill>
                  <a:srgbClr val="FFFF00"/>
                </a:solidFill>
                <a:latin typeface="Arial" panose="020B0604020202020204" pitchFamily="34" charset="0"/>
                <a:ea typeface="+mn-ea"/>
                <a:cs typeface="Arial" panose="020B0604020202020204" pitchFamily="34" charset="0"/>
              </a:rPr>
              <a:t>      15% </a:t>
            </a:r>
            <a:r>
              <a:rPr lang="en-US" sz="1600" dirty="0">
                <a:solidFill>
                  <a:srgbClr val="FFFF00"/>
                </a:solidFill>
                <a:latin typeface="Arial" panose="020B0604020202020204" pitchFamily="34" charset="0"/>
                <a:ea typeface="+mn-ea"/>
                <a:cs typeface="Arial" panose="020B0604020202020204" pitchFamily="34" charset="0"/>
              </a:rPr>
              <a:t>	</a:t>
            </a:r>
            <a:r>
              <a:rPr lang="en-US" sz="1600" dirty="0" smtClean="0">
                <a:solidFill>
                  <a:srgbClr val="FFFF00"/>
                </a:solidFill>
                <a:latin typeface="Arial" panose="020B0604020202020204" pitchFamily="34" charset="0"/>
                <a:ea typeface="+mn-ea"/>
                <a:cs typeface="Arial" panose="020B0604020202020204" pitchFamily="34" charset="0"/>
              </a:rPr>
              <a:t>	$52,500 - $127,499 </a:t>
            </a:r>
            <a:r>
              <a:rPr lang="en-US" sz="1600" dirty="0">
                <a:solidFill>
                  <a:srgbClr val="FFFF00"/>
                </a:solidFill>
                <a:latin typeface="Arial" panose="020B0604020202020204" pitchFamily="34" charset="0"/>
                <a:ea typeface="+mn-ea"/>
                <a:cs typeface="Arial" panose="020B0604020202020204" pitchFamily="34" charset="0"/>
              </a:rPr>
              <a:t>	</a:t>
            </a:r>
            <a:r>
              <a:rPr lang="en-US" sz="1600" dirty="0" smtClean="0">
                <a:solidFill>
                  <a:srgbClr val="FFFF00"/>
                </a:solidFill>
                <a:latin typeface="Arial" panose="020B0604020202020204" pitchFamily="34" charset="0"/>
                <a:ea typeface="+mn-ea"/>
                <a:cs typeface="Arial" panose="020B0604020202020204" pitchFamily="34" charset="0"/>
              </a:rPr>
              <a:t>	$105,000 – 254,999</a:t>
            </a:r>
            <a:endParaRPr lang="en-US" sz="1600" dirty="0">
              <a:solidFill>
                <a:srgbClr val="FFFF00"/>
              </a:solidFill>
              <a:latin typeface="Arial" panose="020B0604020202020204" pitchFamily="34" charset="0"/>
              <a:ea typeface="+mn-ea"/>
              <a:cs typeface="Arial" panose="020B0604020202020204" pitchFamily="34" charset="0"/>
            </a:endParaRPr>
          </a:p>
          <a:p>
            <a:pPr marL="0" indent="0">
              <a:buFont typeface="Wingdings" pitchFamily="2" charset="2"/>
              <a:buNone/>
              <a:defRPr/>
            </a:pPr>
            <a:endParaRPr lang="en-US" sz="1600" dirty="0" smtClean="0">
              <a:latin typeface="Arial" panose="020B0604020202020204" pitchFamily="34" charset="0"/>
              <a:ea typeface="+mn-ea"/>
              <a:cs typeface="Arial" panose="020B0604020202020204" pitchFamily="34" charset="0"/>
            </a:endParaRPr>
          </a:p>
          <a:p>
            <a:pPr marL="0" indent="0">
              <a:buFont typeface="Wingdings" pitchFamily="2" charset="2"/>
              <a:buNone/>
              <a:defRPr/>
            </a:pPr>
            <a:r>
              <a:rPr lang="en-US" sz="1600" dirty="0" smtClean="0">
                <a:solidFill>
                  <a:srgbClr val="FF99CC"/>
                </a:solidFill>
                <a:latin typeface="Arial" panose="020B0604020202020204" pitchFamily="34" charset="0"/>
                <a:ea typeface="+mn-ea"/>
                <a:cs typeface="Arial" panose="020B0604020202020204" pitchFamily="34" charset="0"/>
              </a:rPr>
              <a:t>28% </a:t>
            </a:r>
            <a:r>
              <a:rPr lang="en-US" sz="1600" dirty="0">
                <a:solidFill>
                  <a:srgbClr val="FF99CC"/>
                </a:solidFill>
                <a:latin typeface="Arial" panose="020B0604020202020204" pitchFamily="34" charset="0"/>
                <a:ea typeface="+mn-ea"/>
                <a:cs typeface="Arial" panose="020B0604020202020204" pitchFamily="34" charset="0"/>
              </a:rPr>
              <a:t>	</a:t>
            </a:r>
            <a:r>
              <a:rPr lang="en-US" sz="1600" dirty="0" smtClean="0">
                <a:solidFill>
                  <a:srgbClr val="FF99CC"/>
                </a:solidFill>
                <a:latin typeface="Arial" panose="020B0604020202020204" pitchFamily="34" charset="0"/>
                <a:ea typeface="+mn-ea"/>
                <a:cs typeface="Arial" panose="020B0604020202020204" pitchFamily="34" charset="0"/>
              </a:rPr>
              <a:t>      20</a:t>
            </a:r>
            <a:r>
              <a:rPr lang="en-US" sz="1600" dirty="0">
                <a:solidFill>
                  <a:srgbClr val="FF99CC"/>
                </a:solidFill>
                <a:latin typeface="Arial" panose="020B0604020202020204" pitchFamily="34" charset="0"/>
                <a:ea typeface="+mn-ea"/>
                <a:cs typeface="Arial" panose="020B0604020202020204" pitchFamily="34" charset="0"/>
              </a:rPr>
              <a:t>% 	</a:t>
            </a:r>
            <a:r>
              <a:rPr lang="en-US" sz="1600" dirty="0" smtClean="0">
                <a:solidFill>
                  <a:srgbClr val="FF99CC"/>
                </a:solidFill>
                <a:latin typeface="Arial" panose="020B0604020202020204" pitchFamily="34" charset="0"/>
                <a:ea typeface="+mn-ea"/>
                <a:cs typeface="Arial" panose="020B0604020202020204" pitchFamily="34" charset="0"/>
              </a:rPr>
              <a:t>	$102,251 – 243,700		$173,501 – 253,750</a:t>
            </a:r>
          </a:p>
          <a:p>
            <a:pPr marL="0" indent="0">
              <a:buFont typeface="Wingdings" pitchFamily="2" charset="2"/>
              <a:buNone/>
              <a:defRPr/>
            </a:pPr>
            <a:r>
              <a:rPr lang="en-US" sz="1600" dirty="0" smtClean="0">
                <a:solidFill>
                  <a:srgbClr val="FF99CC"/>
                </a:solidFill>
                <a:latin typeface="Arial" panose="020B0604020202020204" pitchFamily="34" charset="0"/>
                <a:ea typeface="+mn-ea"/>
                <a:cs typeface="Arial" panose="020B0604020202020204" pitchFamily="34" charset="0"/>
              </a:rPr>
              <a:t>33%	      23.8%	$243,701 – 427,050		$253,751 – 437,100</a:t>
            </a:r>
            <a:endParaRPr lang="en-US" sz="1600" dirty="0">
              <a:solidFill>
                <a:srgbClr val="FF99CC"/>
              </a:solidFill>
              <a:latin typeface="Arial" panose="020B0604020202020204" pitchFamily="34" charset="0"/>
              <a:ea typeface="+mn-ea"/>
              <a:cs typeface="Arial" panose="020B0604020202020204" pitchFamily="34" charset="0"/>
            </a:endParaRPr>
          </a:p>
          <a:p>
            <a:pPr marL="0" indent="0" eaLnBrk="1" hangingPunct="1">
              <a:lnSpc>
                <a:spcPct val="90000"/>
              </a:lnSpc>
              <a:buClr>
                <a:srgbClr val="FFFF00"/>
              </a:buClr>
              <a:buFont typeface="Wingdings" pitchFamily="2" charset="2"/>
              <a:buNone/>
              <a:defRPr/>
            </a:pPr>
            <a:r>
              <a:rPr lang="en-US" altLang="en-US" sz="1600" dirty="0" smtClean="0">
                <a:solidFill>
                  <a:srgbClr val="FFFF00"/>
                </a:solidFill>
                <a:effectLst/>
                <a:latin typeface="Arial" panose="020B0604020202020204" pitchFamily="34" charset="0"/>
                <a:ea typeface="Arial Unicode MS" pitchFamily="34" charset="-128"/>
                <a:cs typeface="Arial" panose="020B0604020202020204" pitchFamily="34" charset="0"/>
              </a:rPr>
              <a:t>33%	      20%		$127,500+		$255,000+</a:t>
            </a:r>
          </a:p>
          <a:p>
            <a:pPr marL="0" indent="0" eaLnBrk="1" hangingPunct="1">
              <a:lnSpc>
                <a:spcPct val="90000"/>
              </a:lnSpc>
              <a:buClr>
                <a:srgbClr val="FFFF00"/>
              </a:buClr>
              <a:buFont typeface="Wingdings" pitchFamily="2" charset="2"/>
              <a:buNone/>
              <a:defRPr/>
            </a:pPr>
            <a:endParaRPr lang="en-US" altLang="en-US" sz="1600" dirty="0" smtClean="0">
              <a:solidFill>
                <a:srgbClr val="FFFF00"/>
              </a:solidFill>
              <a:effectLst/>
              <a:latin typeface="Arial" panose="020B0604020202020204" pitchFamily="34" charset="0"/>
              <a:ea typeface="Arial Unicode MS" pitchFamily="34" charset="-128"/>
              <a:cs typeface="Arial" panose="020B0604020202020204" pitchFamily="34" charset="0"/>
            </a:endParaRPr>
          </a:p>
          <a:p>
            <a:pPr marL="0" indent="0" eaLnBrk="1" hangingPunct="1">
              <a:lnSpc>
                <a:spcPct val="90000"/>
              </a:lnSpc>
              <a:buClr>
                <a:srgbClr val="FFFF00"/>
              </a:buClr>
              <a:buFont typeface="Wingdings" pitchFamily="2" charset="2"/>
              <a:buNone/>
              <a:defRPr/>
            </a:pPr>
            <a:r>
              <a:rPr lang="en-US" altLang="en-US" sz="1600" dirty="0" smtClean="0">
                <a:solidFill>
                  <a:srgbClr val="FF99CC"/>
                </a:solidFill>
                <a:effectLst/>
                <a:latin typeface="Arial" panose="020B0604020202020204" pitchFamily="34" charset="0"/>
                <a:ea typeface="Arial Unicode MS" pitchFamily="34" charset="-128"/>
                <a:cs typeface="Arial" panose="020B0604020202020204" pitchFamily="34" charset="0"/>
              </a:rPr>
              <a:t>35%	      23.8%	$427,051 – 428,750		$437,101 – 491,100</a:t>
            </a:r>
          </a:p>
          <a:p>
            <a:pPr marL="0" indent="0" eaLnBrk="1" hangingPunct="1">
              <a:lnSpc>
                <a:spcPct val="90000"/>
              </a:lnSpc>
              <a:buClr>
                <a:srgbClr val="FFFF00"/>
              </a:buClr>
              <a:buFont typeface="Wingdings" pitchFamily="2" charset="2"/>
              <a:buNone/>
              <a:defRPr/>
            </a:pPr>
            <a:r>
              <a:rPr lang="en-US" altLang="en-US" sz="1600" dirty="0" smtClean="0">
                <a:solidFill>
                  <a:srgbClr val="FF99CC"/>
                </a:solidFill>
                <a:effectLst/>
                <a:latin typeface="Arial" panose="020B0604020202020204" pitchFamily="34" charset="0"/>
                <a:ea typeface="Arial Unicode MS" pitchFamily="34" charset="-128"/>
                <a:cs typeface="Arial" panose="020B0604020202020204" pitchFamily="34" charset="0"/>
              </a:rPr>
              <a:t>39.6%	      23.8%	$428,751+		$491,101+</a:t>
            </a:r>
          </a:p>
          <a:p>
            <a:pPr marL="0" indent="0" eaLnBrk="1" hangingPunct="1">
              <a:lnSpc>
                <a:spcPct val="90000"/>
              </a:lnSpc>
              <a:buClr>
                <a:srgbClr val="FFFF00"/>
              </a:buClr>
              <a:buFont typeface="Wingdings" pitchFamily="2" charset="2"/>
              <a:buNone/>
              <a:defRPr/>
            </a:pPr>
            <a:r>
              <a:rPr lang="en-US" altLang="en-US" sz="1400" dirty="0" smtClean="0">
                <a:solidFill>
                  <a:srgbClr val="FF99CC"/>
                </a:solidFill>
                <a:effectLst/>
                <a:latin typeface="Arial" panose="020B0604020202020204" pitchFamily="34" charset="0"/>
                <a:ea typeface="Arial Unicode MS" pitchFamily="34" charset="-128"/>
                <a:cs typeface="Arial" panose="020B0604020202020204" pitchFamily="34" charset="0"/>
              </a:rPr>
              <a:t>* Total taxable income , assumes use of Standard Deduction, no children</a:t>
            </a:r>
          </a:p>
          <a:p>
            <a:pPr marL="0" indent="0" eaLnBrk="1" hangingPunct="1">
              <a:lnSpc>
                <a:spcPct val="90000"/>
              </a:lnSpc>
              <a:buClr>
                <a:srgbClr val="FFFF00"/>
              </a:buClr>
              <a:buFont typeface="Wingdings" pitchFamily="2" charset="2"/>
              <a:buNone/>
              <a:defRPr/>
            </a:pPr>
            <a:endParaRPr lang="en-US" altLang="en-US" sz="1800" dirty="0" smtClean="0">
              <a:solidFill>
                <a:srgbClr val="FFFF00"/>
              </a:solidFill>
              <a:effectLst/>
              <a:latin typeface="Arial" panose="020B0604020202020204" pitchFamily="34" charset="0"/>
              <a:ea typeface="Arial Unicode MS" pitchFamily="34" charset="-128"/>
              <a:cs typeface="Arial" panose="020B0604020202020204" pitchFamily="34" charset="0"/>
            </a:endParaRPr>
          </a:p>
        </p:txBody>
      </p:sp>
    </p:spTree>
  </p:cSld>
  <p:clrMapOvr>
    <a:masterClrMapping/>
  </p:clrMapOvr>
  <p:transition>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rrowheads="1"/>
          </p:cNvSpPr>
          <p:nvPr>
            <p:ph type="title"/>
          </p:nvPr>
        </p:nvSpPr>
        <p:spPr>
          <a:xfrm>
            <a:off x="304800" y="152400"/>
            <a:ext cx="8534400" cy="914400"/>
          </a:xfrm>
        </p:spPr>
        <p:txBody>
          <a:bodyPr lIns="90488" tIns="44450" rIns="90488" bIns="44450"/>
          <a:lstStyle/>
          <a:p>
            <a:pPr lvl="1" eaLnBrk="1" hangingPunct="1">
              <a:defRPr/>
            </a:pPr>
            <a:r>
              <a:rPr lang="en-US" sz="2800" dirty="0" smtClean="0">
                <a:solidFill>
                  <a:srgbClr val="FFFF00"/>
                </a:solidFill>
                <a:latin typeface="Arial" pitchFamily="34" charset="0"/>
                <a:ea typeface="ＭＳ Ｐゴシック" charset="0"/>
                <a:cs typeface="Arial" pitchFamily="34" charset="0"/>
              </a:rPr>
              <a:t>Tax Change Proposal - Business</a:t>
            </a:r>
            <a:endParaRPr lang="en-US" sz="2400" dirty="0" smtClean="0">
              <a:solidFill>
                <a:srgbClr val="FFFF00"/>
              </a:solidFill>
              <a:latin typeface="Arial" pitchFamily="34" charset="0"/>
              <a:ea typeface="ＭＳ Ｐゴシック" charset="0"/>
              <a:cs typeface="Arial" pitchFamily="34" charset="0"/>
            </a:endParaRPr>
          </a:p>
        </p:txBody>
      </p:sp>
      <p:sp>
        <p:nvSpPr>
          <p:cNvPr id="5123" name="Rectangle 3"/>
          <p:cNvSpPr>
            <a:spLocks noGrp="1" noChangeArrowheads="1"/>
          </p:cNvSpPr>
          <p:nvPr>
            <p:ph type="body" sz="half" idx="1"/>
          </p:nvPr>
        </p:nvSpPr>
        <p:spPr>
          <a:xfrm>
            <a:off x="381000" y="990600"/>
            <a:ext cx="8382000" cy="5257800"/>
          </a:xfrm>
        </p:spPr>
        <p:txBody>
          <a:bodyPr lIns="90488" tIns="44450" rIns="90488" bIns="44450"/>
          <a:lstStyle/>
          <a:p>
            <a:pPr eaLnBrk="1" hangingPunct="1">
              <a:lnSpc>
                <a:spcPct val="90000"/>
              </a:lnSpc>
              <a:buClr>
                <a:srgbClr val="FFFF00"/>
              </a:buClr>
              <a:buNone/>
            </a:pPr>
            <a:r>
              <a:rPr lang="en-US" sz="2000" b="1" dirty="0" smtClean="0">
                <a:solidFill>
                  <a:srgbClr val="FFFF00"/>
                </a:solidFill>
                <a:effectLst/>
                <a:latin typeface="Arial" pitchFamily="34" charset="0"/>
                <a:cs typeface="Arial" pitchFamily="34" charset="0"/>
              </a:rPr>
              <a:t>Current law</a:t>
            </a:r>
          </a:p>
          <a:p>
            <a:pPr eaLnBrk="1" hangingPunct="1">
              <a:lnSpc>
                <a:spcPct val="90000"/>
              </a:lnSpc>
              <a:buClr>
                <a:srgbClr val="FFFF00"/>
              </a:buClr>
            </a:pPr>
            <a:r>
              <a:rPr lang="en-US" sz="2000" dirty="0" smtClean="0">
                <a:latin typeface="Arial" pitchFamily="34" charset="0"/>
                <a:cs typeface="Arial" pitchFamily="34" charset="0"/>
              </a:rPr>
              <a:t>Has different tax rates on different business entities</a:t>
            </a:r>
          </a:p>
          <a:p>
            <a:pPr lvl="1" eaLnBrk="1" hangingPunct="1">
              <a:lnSpc>
                <a:spcPct val="90000"/>
              </a:lnSpc>
              <a:buClr>
                <a:srgbClr val="FFFF00"/>
              </a:buClr>
            </a:pPr>
            <a:r>
              <a:rPr lang="en-US" sz="2000" dirty="0" smtClean="0">
                <a:latin typeface="Arial" pitchFamily="34" charset="0"/>
                <a:cs typeface="Arial" pitchFamily="34" charset="0"/>
              </a:rPr>
              <a:t>Sole proprietor businesses are taxed at the individual level</a:t>
            </a:r>
          </a:p>
          <a:p>
            <a:pPr lvl="2" eaLnBrk="1" hangingPunct="1">
              <a:lnSpc>
                <a:spcPct val="90000"/>
              </a:lnSpc>
              <a:buClr>
                <a:srgbClr val="FFFF00"/>
              </a:buClr>
            </a:pPr>
            <a:r>
              <a:rPr lang="en-US" sz="2000" dirty="0" smtClean="0">
                <a:solidFill>
                  <a:srgbClr val="66FF66"/>
                </a:solidFill>
                <a:latin typeface="Arial" pitchFamily="34" charset="0"/>
                <a:cs typeface="Arial" pitchFamily="34" charset="0"/>
              </a:rPr>
              <a:t>0% - 39.6%</a:t>
            </a:r>
            <a:endParaRPr lang="en-US" sz="2000" dirty="0" smtClean="0">
              <a:latin typeface="Arial" pitchFamily="34" charset="0"/>
              <a:cs typeface="Arial" pitchFamily="34" charset="0"/>
            </a:endParaRPr>
          </a:p>
          <a:p>
            <a:pPr lvl="1" eaLnBrk="1" hangingPunct="1">
              <a:lnSpc>
                <a:spcPct val="90000"/>
              </a:lnSpc>
              <a:buClr>
                <a:srgbClr val="FFFF00"/>
              </a:buClr>
            </a:pPr>
            <a:r>
              <a:rPr lang="en-US" sz="2000" dirty="0" smtClean="0">
                <a:latin typeface="Arial" pitchFamily="34" charset="0"/>
                <a:cs typeface="Arial" pitchFamily="34" charset="0"/>
              </a:rPr>
              <a:t>Partnership profits are passed through to individual partners</a:t>
            </a:r>
          </a:p>
          <a:p>
            <a:pPr lvl="2" eaLnBrk="1" hangingPunct="1">
              <a:lnSpc>
                <a:spcPct val="90000"/>
              </a:lnSpc>
              <a:buClr>
                <a:srgbClr val="FFFF00"/>
              </a:buClr>
            </a:pPr>
            <a:r>
              <a:rPr lang="en-US" sz="2000" dirty="0" smtClean="0">
                <a:solidFill>
                  <a:srgbClr val="66FF66"/>
                </a:solidFill>
                <a:latin typeface="Arial" pitchFamily="34" charset="0"/>
                <a:cs typeface="Arial" pitchFamily="34" charset="0"/>
              </a:rPr>
              <a:t>0% - 39.6%</a:t>
            </a:r>
            <a:endParaRPr lang="en-US" sz="2000" dirty="0" smtClean="0">
              <a:latin typeface="Arial" pitchFamily="34" charset="0"/>
              <a:cs typeface="Arial" pitchFamily="34" charset="0"/>
            </a:endParaRPr>
          </a:p>
          <a:p>
            <a:pPr lvl="1" eaLnBrk="1" hangingPunct="1">
              <a:lnSpc>
                <a:spcPct val="90000"/>
              </a:lnSpc>
              <a:buClr>
                <a:srgbClr val="FFFF00"/>
              </a:buClr>
            </a:pPr>
            <a:r>
              <a:rPr lang="en-US" sz="2000" dirty="0" smtClean="0">
                <a:latin typeface="Arial" pitchFamily="34" charset="0"/>
                <a:cs typeface="Arial" pitchFamily="34" charset="0"/>
              </a:rPr>
              <a:t>Corporations: </a:t>
            </a:r>
            <a:r>
              <a:rPr lang="en-US" sz="2000" dirty="0" smtClean="0">
                <a:solidFill>
                  <a:srgbClr val="66FF66"/>
                </a:solidFill>
                <a:latin typeface="Arial" pitchFamily="34" charset="0"/>
                <a:cs typeface="Arial" pitchFamily="34" charset="0"/>
              </a:rPr>
              <a:t>35%</a:t>
            </a:r>
          </a:p>
          <a:p>
            <a:pPr lvl="1" eaLnBrk="1" hangingPunct="1">
              <a:lnSpc>
                <a:spcPct val="90000"/>
              </a:lnSpc>
              <a:buClr>
                <a:srgbClr val="FFFF00"/>
              </a:buClr>
            </a:pPr>
            <a:endParaRPr lang="en-US" sz="2000" dirty="0" smtClean="0">
              <a:effectLst/>
              <a:latin typeface="Arial" pitchFamily="34" charset="0"/>
              <a:ea typeface="Arial Unicode MS" pitchFamily="34" charset="-128"/>
              <a:cs typeface="Arial" pitchFamily="34" charset="0"/>
            </a:endParaRPr>
          </a:p>
          <a:p>
            <a:pPr eaLnBrk="1" hangingPunct="1">
              <a:lnSpc>
                <a:spcPct val="90000"/>
              </a:lnSpc>
              <a:buClr>
                <a:srgbClr val="FFFF00"/>
              </a:buClr>
              <a:buNone/>
            </a:pPr>
            <a:r>
              <a:rPr lang="en-US" sz="2000" b="1" dirty="0" smtClean="0">
                <a:solidFill>
                  <a:srgbClr val="FFFF00"/>
                </a:solidFill>
                <a:effectLst/>
                <a:latin typeface="Arial" pitchFamily="34" charset="0"/>
                <a:ea typeface="Arial Unicode MS" pitchFamily="34" charset="-128"/>
                <a:cs typeface="Arial" pitchFamily="34" charset="0"/>
              </a:rPr>
              <a:t>Trump proposal</a:t>
            </a:r>
          </a:p>
          <a:p>
            <a:pPr eaLnBrk="1" hangingPunct="1">
              <a:lnSpc>
                <a:spcPct val="90000"/>
              </a:lnSpc>
              <a:buClr>
                <a:srgbClr val="FFFF00"/>
              </a:buClr>
            </a:pPr>
            <a:r>
              <a:rPr lang="en-US" sz="2000" dirty="0" smtClean="0">
                <a:effectLst/>
                <a:latin typeface="Arial" pitchFamily="34" charset="0"/>
                <a:ea typeface="Arial Unicode MS" pitchFamily="34" charset="-128"/>
                <a:cs typeface="Arial" pitchFamily="34" charset="0"/>
              </a:rPr>
              <a:t>Treats corporations, partnerships, and sole proprietors to the </a:t>
            </a:r>
            <a:r>
              <a:rPr lang="en-US" sz="2000" dirty="0" smtClean="0">
                <a:solidFill>
                  <a:srgbClr val="66FF66"/>
                </a:solidFill>
                <a:effectLst/>
                <a:latin typeface="Arial" pitchFamily="34" charset="0"/>
                <a:ea typeface="Arial Unicode MS" pitchFamily="34" charset="-128"/>
                <a:cs typeface="Arial" pitchFamily="34" charset="0"/>
              </a:rPr>
              <a:t>same income tax rate: 15%</a:t>
            </a:r>
          </a:p>
          <a:p>
            <a:pPr lvl="1" eaLnBrk="1" hangingPunct="1">
              <a:lnSpc>
                <a:spcPct val="90000"/>
              </a:lnSpc>
              <a:buClr>
                <a:srgbClr val="FFFF00"/>
              </a:buClr>
            </a:pPr>
            <a:endParaRPr lang="en-US" sz="2000" dirty="0" smtClean="0">
              <a:effectLst/>
              <a:latin typeface="Arial" pitchFamily="34" charset="0"/>
              <a:ea typeface="Arial Unicode MS" pitchFamily="34" charset="-128"/>
              <a:cs typeface="Arial" pitchFamily="34" charset="0"/>
            </a:endParaRPr>
          </a:p>
          <a:p>
            <a:pPr eaLnBrk="1" hangingPunct="1">
              <a:lnSpc>
                <a:spcPct val="90000"/>
              </a:lnSpc>
              <a:buClr>
                <a:srgbClr val="FFFF00"/>
              </a:buClr>
            </a:pPr>
            <a:r>
              <a:rPr lang="en-US" sz="2000" dirty="0" smtClean="0">
                <a:effectLst/>
                <a:latin typeface="Arial" pitchFamily="34" charset="0"/>
                <a:ea typeface="Arial Unicode MS" pitchFamily="34" charset="-128"/>
                <a:cs typeface="Arial" pitchFamily="34" charset="0"/>
              </a:rPr>
              <a:t>Existing corporate earnings in foreign countries can be brought into the USA at a special </a:t>
            </a:r>
            <a:r>
              <a:rPr lang="en-US" sz="2000" dirty="0" smtClean="0">
                <a:solidFill>
                  <a:srgbClr val="66FF66"/>
                </a:solidFill>
                <a:effectLst/>
                <a:latin typeface="Arial" pitchFamily="34" charset="0"/>
                <a:ea typeface="Arial Unicode MS" pitchFamily="34" charset="-128"/>
                <a:cs typeface="Arial" pitchFamily="34" charset="0"/>
              </a:rPr>
              <a:t>10%</a:t>
            </a:r>
            <a:r>
              <a:rPr lang="en-US" sz="2000" dirty="0" smtClean="0">
                <a:effectLst/>
                <a:latin typeface="Arial" pitchFamily="34" charset="0"/>
                <a:ea typeface="Arial Unicode MS" pitchFamily="34" charset="-128"/>
                <a:cs typeface="Arial" pitchFamily="34" charset="0"/>
              </a:rPr>
              <a:t> rate</a:t>
            </a:r>
          </a:p>
          <a:p>
            <a:pPr eaLnBrk="1" hangingPunct="1">
              <a:lnSpc>
                <a:spcPct val="90000"/>
              </a:lnSpc>
              <a:buClr>
                <a:srgbClr val="FFFF00"/>
              </a:buClr>
              <a:buFont typeface="Wingdings" pitchFamily="2" charset="2"/>
              <a:buNone/>
            </a:pPr>
            <a:endParaRPr lang="en-US" sz="2000" dirty="0" smtClean="0">
              <a:effectLst/>
              <a:latin typeface="Arial" pitchFamily="34" charset="0"/>
              <a:ea typeface="Arial Unicode MS" pitchFamily="34" charset="-128"/>
              <a:cs typeface="Arial" pitchFamily="34" charset="0"/>
            </a:endParaRPr>
          </a:p>
        </p:txBody>
      </p:sp>
    </p:spTree>
  </p:cSld>
  <p:clrMapOvr>
    <a:masterClrMapping/>
  </p:clrMapOvr>
  <p:transition>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rrowheads="1"/>
          </p:cNvSpPr>
          <p:nvPr>
            <p:ph type="title"/>
          </p:nvPr>
        </p:nvSpPr>
        <p:spPr>
          <a:xfrm>
            <a:off x="304800" y="152400"/>
            <a:ext cx="8534400" cy="838200"/>
          </a:xfrm>
        </p:spPr>
        <p:txBody>
          <a:bodyPr lIns="90488" tIns="44450" rIns="90488" bIns="44450"/>
          <a:lstStyle/>
          <a:p>
            <a:pPr marL="342900" indent="-342900" eaLnBrk="1" hangingPunct="1"/>
            <a:r>
              <a:rPr lang="en-US" sz="2800" smtClean="0">
                <a:solidFill>
                  <a:srgbClr val="FFFF00"/>
                </a:solidFill>
                <a:latin typeface="Arial" pitchFamily="34" charset="0"/>
                <a:cs typeface="Arial" pitchFamily="34" charset="0"/>
              </a:rPr>
              <a:t>Trump</a:t>
            </a:r>
            <a:r>
              <a:rPr lang="ja-JP" altLang="en-US" sz="2800" smtClean="0">
                <a:solidFill>
                  <a:srgbClr val="FFFF00"/>
                </a:solidFill>
                <a:latin typeface="Arial" pitchFamily="34" charset="0"/>
                <a:cs typeface="Arial" pitchFamily="34" charset="0"/>
              </a:rPr>
              <a:t>’</a:t>
            </a:r>
            <a:r>
              <a:rPr lang="en-US" altLang="ja-JP" sz="2800" smtClean="0">
                <a:solidFill>
                  <a:srgbClr val="FFFF00"/>
                </a:solidFill>
                <a:latin typeface="Arial" pitchFamily="34" charset="0"/>
                <a:cs typeface="Arial" pitchFamily="34" charset="0"/>
              </a:rPr>
              <a:t>s Non-tax Rate Proposals</a:t>
            </a:r>
            <a:endParaRPr lang="en-US" sz="2000" smtClean="0">
              <a:solidFill>
                <a:srgbClr val="FFFF00"/>
              </a:solidFill>
              <a:latin typeface="Arial" pitchFamily="34" charset="0"/>
              <a:cs typeface="Arial" pitchFamily="34" charset="0"/>
            </a:endParaRPr>
          </a:p>
        </p:txBody>
      </p:sp>
      <p:sp>
        <p:nvSpPr>
          <p:cNvPr id="5123" name="Rectangle 3"/>
          <p:cNvSpPr>
            <a:spLocks noGrp="1" noChangeArrowheads="1"/>
          </p:cNvSpPr>
          <p:nvPr>
            <p:ph type="body" sz="half" idx="1"/>
          </p:nvPr>
        </p:nvSpPr>
        <p:spPr>
          <a:xfrm>
            <a:off x="457200" y="1143000"/>
            <a:ext cx="8229600" cy="5334000"/>
          </a:xfrm>
        </p:spPr>
        <p:txBody>
          <a:bodyPr lIns="90488" tIns="44450" rIns="90488" bIns="44450"/>
          <a:lstStyle/>
          <a:p>
            <a:pPr>
              <a:buClr>
                <a:srgbClr val="FFC000"/>
              </a:buClr>
              <a:defRPr/>
            </a:pPr>
            <a:r>
              <a:rPr lang="en-US" sz="2000" b="1" dirty="0" smtClean="0">
                <a:effectLst/>
                <a:latin typeface="Arial" panose="020B0604020202020204" pitchFamily="34" charset="0"/>
                <a:cs typeface="Arial" panose="020B0604020202020204" pitchFamily="34" charset="0"/>
              </a:rPr>
              <a:t>Increase Standard Deduction</a:t>
            </a:r>
          </a:p>
          <a:p>
            <a:pPr lvl="1">
              <a:buClr>
                <a:srgbClr val="FFC000"/>
              </a:buClr>
              <a:defRPr/>
            </a:pPr>
            <a:r>
              <a:rPr lang="en-US" sz="2000" dirty="0" smtClean="0">
                <a:effectLst/>
                <a:latin typeface="Arial" panose="020B0604020202020204" pitchFamily="34" charset="0"/>
                <a:cs typeface="Arial" panose="020B0604020202020204" pitchFamily="34" charset="0"/>
              </a:rPr>
              <a:t>Single:  from $6,300 to $15,000</a:t>
            </a:r>
          </a:p>
          <a:p>
            <a:pPr lvl="1">
              <a:buClr>
                <a:srgbClr val="FFC000"/>
              </a:buClr>
              <a:defRPr/>
            </a:pPr>
            <a:r>
              <a:rPr lang="en-US" sz="2000" dirty="0" smtClean="0">
                <a:effectLst/>
                <a:latin typeface="Arial" panose="020B0604020202020204" pitchFamily="34" charset="0"/>
                <a:cs typeface="Arial" panose="020B0604020202020204" pitchFamily="34" charset="0"/>
              </a:rPr>
              <a:t>Married:  from $12,300 to $30,000</a:t>
            </a:r>
          </a:p>
          <a:p>
            <a:pPr>
              <a:buClr>
                <a:srgbClr val="FFC000"/>
              </a:buClr>
              <a:defRPr/>
            </a:pPr>
            <a:r>
              <a:rPr lang="en-US" sz="2000" b="1" dirty="0" smtClean="0">
                <a:effectLst/>
                <a:latin typeface="Arial" panose="020B0604020202020204" pitchFamily="34" charset="0"/>
                <a:ea typeface="+mn-ea"/>
                <a:cs typeface="Arial" panose="020B0604020202020204" pitchFamily="34" charset="0"/>
              </a:rPr>
              <a:t>Limit Itemized Deductions</a:t>
            </a:r>
          </a:p>
          <a:p>
            <a:pPr lvl="1">
              <a:buClr>
                <a:srgbClr val="FFC000"/>
              </a:buClr>
              <a:defRPr/>
            </a:pPr>
            <a:r>
              <a:rPr lang="en-US" sz="2000" dirty="0" smtClean="0">
                <a:effectLst/>
                <a:latin typeface="Arial" panose="020B0604020202020204" pitchFamily="34" charset="0"/>
                <a:ea typeface="+mn-ea"/>
                <a:cs typeface="Arial" panose="020B0604020202020204" pitchFamily="34" charset="0"/>
              </a:rPr>
              <a:t>Single:  $100,000</a:t>
            </a:r>
          </a:p>
          <a:p>
            <a:pPr lvl="1">
              <a:buClr>
                <a:srgbClr val="FFC000"/>
              </a:buClr>
              <a:defRPr/>
            </a:pPr>
            <a:r>
              <a:rPr lang="en-US" sz="2000" dirty="0" smtClean="0">
                <a:effectLst/>
                <a:latin typeface="Arial" panose="020B0604020202020204" pitchFamily="34" charset="0"/>
                <a:ea typeface="+mn-ea"/>
                <a:cs typeface="Arial" panose="020B0604020202020204" pitchFamily="34" charset="0"/>
              </a:rPr>
              <a:t>Married:  $200,000</a:t>
            </a:r>
          </a:p>
          <a:p>
            <a:pPr lvl="1">
              <a:buClr>
                <a:srgbClr val="FFC000"/>
              </a:buClr>
              <a:defRPr/>
            </a:pPr>
            <a:r>
              <a:rPr lang="en-US" sz="2000" dirty="0" smtClean="0">
                <a:effectLst/>
                <a:latin typeface="Arial" panose="020B0604020202020204" pitchFamily="34" charset="0"/>
                <a:ea typeface="+mn-ea"/>
                <a:cs typeface="Arial" panose="020B0604020202020204" pitchFamily="34" charset="0"/>
              </a:rPr>
              <a:t>Now: limited for higher incomes</a:t>
            </a:r>
            <a:r>
              <a:rPr lang="en-US" sz="2000" dirty="0" smtClean="0">
                <a:solidFill>
                  <a:srgbClr val="FFC000"/>
                </a:solidFill>
                <a:effectLst/>
                <a:latin typeface="Arial" panose="020B0604020202020204" pitchFamily="34" charset="0"/>
                <a:ea typeface="+mn-ea"/>
                <a:cs typeface="Arial" panose="020B0604020202020204" pitchFamily="34" charset="0"/>
              </a:rPr>
              <a:t>*</a:t>
            </a:r>
          </a:p>
          <a:p>
            <a:pPr>
              <a:buClr>
                <a:srgbClr val="FFC000"/>
              </a:buClr>
              <a:defRPr/>
            </a:pPr>
            <a:r>
              <a:rPr lang="en-US" sz="2000" b="1" dirty="0" smtClean="0">
                <a:effectLst/>
                <a:latin typeface="Arial" panose="020B0604020202020204" pitchFamily="34" charset="0"/>
                <a:ea typeface="+mn-ea"/>
                <a:cs typeface="Arial" panose="020B0604020202020204" pitchFamily="34" charset="0"/>
              </a:rPr>
              <a:t>Eliminate Personal Exemptions</a:t>
            </a:r>
          </a:p>
          <a:p>
            <a:pPr lvl="1">
              <a:buClr>
                <a:srgbClr val="FFC000"/>
              </a:buClr>
              <a:defRPr/>
            </a:pPr>
            <a:r>
              <a:rPr lang="en-US" sz="2000" dirty="0" smtClean="0">
                <a:effectLst/>
                <a:latin typeface="Arial" panose="020B0604020202020204" pitchFamily="34" charset="0"/>
                <a:ea typeface="+mn-ea"/>
                <a:cs typeface="Arial" panose="020B0604020202020204" pitchFamily="34" charset="0"/>
              </a:rPr>
              <a:t>Now: $4,050 but limited for higher incomes</a:t>
            </a:r>
            <a:r>
              <a:rPr lang="en-US" sz="2000" dirty="0" smtClean="0">
                <a:solidFill>
                  <a:srgbClr val="FFC000"/>
                </a:solidFill>
                <a:effectLst/>
                <a:latin typeface="Arial" panose="020B0604020202020204" pitchFamily="34" charset="0"/>
                <a:ea typeface="+mn-ea"/>
                <a:cs typeface="Arial" panose="020B0604020202020204" pitchFamily="34" charset="0"/>
              </a:rPr>
              <a:t>*</a:t>
            </a:r>
          </a:p>
          <a:p>
            <a:pPr lvl="1">
              <a:buClr>
                <a:srgbClr val="FFC000"/>
              </a:buClr>
              <a:defRPr/>
            </a:pPr>
            <a:r>
              <a:rPr lang="en-US" sz="2000" dirty="0" smtClean="0">
                <a:effectLst/>
                <a:latin typeface="Arial" panose="020B0604020202020204" pitchFamily="34" charset="0"/>
                <a:ea typeface="+mn-ea"/>
                <a:cs typeface="Arial" panose="020B0604020202020204" pitchFamily="34" charset="0"/>
              </a:rPr>
              <a:t>Concept: increase in Standard Deduction compensates</a:t>
            </a:r>
          </a:p>
          <a:p>
            <a:pPr>
              <a:buClr>
                <a:srgbClr val="FFC000"/>
              </a:buClr>
              <a:defRPr/>
            </a:pPr>
            <a:r>
              <a:rPr lang="en-US" sz="2000" b="1" dirty="0" smtClean="0">
                <a:effectLst/>
                <a:latin typeface="Arial" panose="020B0604020202020204" pitchFamily="34" charset="0"/>
                <a:ea typeface="+mn-ea"/>
                <a:cs typeface="Arial" panose="020B0604020202020204" pitchFamily="34" charset="0"/>
              </a:rPr>
              <a:t>Eliminate AMT</a:t>
            </a:r>
          </a:p>
          <a:p>
            <a:pPr lvl="1">
              <a:buClr>
                <a:srgbClr val="FFC000"/>
              </a:buClr>
              <a:buNone/>
              <a:defRPr/>
            </a:pPr>
            <a:endParaRPr lang="en-US" sz="2000" dirty="0" smtClean="0">
              <a:effectLst/>
              <a:latin typeface="Arial" panose="020B0604020202020204" pitchFamily="34" charset="0"/>
              <a:ea typeface="+mn-ea"/>
              <a:cs typeface="Arial" panose="020B0604020202020204" pitchFamily="34" charset="0"/>
            </a:endParaRPr>
          </a:p>
          <a:p>
            <a:pPr marL="342900" lvl="2" indent="-342900">
              <a:buClr>
                <a:srgbClr val="FFC000"/>
              </a:buClr>
              <a:buNone/>
              <a:defRPr/>
            </a:pPr>
            <a:r>
              <a:rPr lang="en-US" sz="2000" dirty="0" smtClean="0">
                <a:solidFill>
                  <a:srgbClr val="FFC000"/>
                </a:solidFill>
                <a:effectLst/>
                <a:latin typeface="Arial" panose="020B0604020202020204" pitchFamily="34" charset="0"/>
                <a:ea typeface="+mn-ea"/>
                <a:cs typeface="Arial" panose="020B0604020202020204" pitchFamily="34" charset="0"/>
              </a:rPr>
              <a:t>* </a:t>
            </a:r>
            <a:r>
              <a:rPr lang="en-US" sz="2000" dirty="0" smtClean="0">
                <a:solidFill>
                  <a:srgbClr val="FFC000"/>
                </a:solidFill>
                <a:effectLst/>
                <a:latin typeface="Arial" panose="020B0604020202020204" pitchFamily="34" charset="0"/>
                <a:cs typeface="Arial" panose="020B0604020202020204" pitchFamily="34" charset="0"/>
              </a:rPr>
              <a:t>Reduced if income $261,500+ single, $313,800+ married</a:t>
            </a:r>
          </a:p>
          <a:p>
            <a:pPr>
              <a:buClr>
                <a:srgbClr val="FFC000"/>
              </a:buClr>
              <a:buNone/>
              <a:defRPr/>
            </a:pPr>
            <a:endParaRPr lang="en-US" sz="2400" dirty="0" smtClean="0">
              <a:effectLst/>
              <a:latin typeface="Arial" panose="020B0604020202020204" pitchFamily="34" charset="0"/>
              <a:cs typeface="Arial" panose="020B0604020202020204" pitchFamily="34" charset="0"/>
            </a:endParaRPr>
          </a:p>
          <a:p>
            <a:pPr lvl="1">
              <a:lnSpc>
                <a:spcPct val="150000"/>
              </a:lnSpc>
              <a:buClr>
                <a:srgbClr val="FFFF00"/>
              </a:buClr>
              <a:defRPr/>
            </a:pPr>
            <a:endParaRPr lang="en-US" sz="1600" dirty="0" smtClean="0">
              <a:effectLst/>
              <a:latin typeface="Arial" panose="020B0604020202020204" pitchFamily="34" charset="0"/>
              <a:ea typeface="+mn-ea"/>
              <a:cs typeface="Arial" panose="020B0604020202020204" pitchFamily="34" charset="0"/>
            </a:endParaRPr>
          </a:p>
          <a:p>
            <a:pPr>
              <a:buSzPct val="100000"/>
              <a:defRPr/>
            </a:pPr>
            <a:endParaRPr lang="en-US" sz="2000" dirty="0" smtClean="0">
              <a:effectLst/>
              <a:latin typeface="Arial" panose="020B0604020202020204" pitchFamily="34" charset="0"/>
              <a:ea typeface="+mn-ea"/>
              <a:cs typeface="Arial" panose="020B0604020202020204" pitchFamily="34" charset="0"/>
            </a:endParaRPr>
          </a:p>
          <a:p>
            <a:pPr marL="0" indent="0">
              <a:buSzPct val="100000"/>
              <a:buFont typeface="Wingdings" pitchFamily="2" charset="2"/>
              <a:buNone/>
              <a:defRPr/>
            </a:pPr>
            <a:endParaRPr lang="en-US" sz="2000" dirty="0" smtClean="0">
              <a:effectLst/>
              <a:latin typeface="Arial" panose="020B0604020202020204" pitchFamily="34" charset="0"/>
              <a:ea typeface="+mn-ea"/>
              <a:cs typeface="Arial" panose="020B0604020202020204" pitchFamily="34" charset="0"/>
            </a:endParaRPr>
          </a:p>
        </p:txBody>
      </p:sp>
    </p:spTree>
  </p:cSld>
  <p:clrMapOvr>
    <a:masterClrMapping/>
  </p:clrMapOvr>
  <p:transition>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rrowheads="1"/>
          </p:cNvSpPr>
          <p:nvPr>
            <p:ph type="title"/>
          </p:nvPr>
        </p:nvSpPr>
        <p:spPr>
          <a:xfrm>
            <a:off x="304800" y="152400"/>
            <a:ext cx="8534400" cy="990600"/>
          </a:xfrm>
        </p:spPr>
        <p:txBody>
          <a:bodyPr lIns="90488" tIns="44450" rIns="90488" bIns="44450"/>
          <a:lstStyle/>
          <a:p>
            <a:pPr lvl="1" eaLnBrk="1" hangingPunct="1">
              <a:defRPr/>
            </a:pPr>
            <a:r>
              <a:rPr lang="en-US" sz="2800" dirty="0" smtClean="0">
                <a:solidFill>
                  <a:srgbClr val="FFFF00"/>
                </a:solidFill>
                <a:latin typeface="Arial" pitchFamily="34" charset="0"/>
                <a:ea typeface="ＭＳ Ｐゴシック" charset="0"/>
                <a:cs typeface="Arial" pitchFamily="34" charset="0"/>
              </a:rPr>
              <a:t>Obamacare Repeal - Taxes</a:t>
            </a:r>
            <a:endParaRPr lang="en-US" sz="2000" dirty="0" smtClean="0">
              <a:solidFill>
                <a:srgbClr val="FFFF00"/>
              </a:solidFill>
              <a:latin typeface="Arial" pitchFamily="34" charset="0"/>
              <a:ea typeface="ＭＳ Ｐゴシック" charset="0"/>
              <a:cs typeface="Arial" pitchFamily="34" charset="0"/>
            </a:endParaRPr>
          </a:p>
        </p:txBody>
      </p:sp>
      <p:sp>
        <p:nvSpPr>
          <p:cNvPr id="5123" name="Rectangle 3"/>
          <p:cNvSpPr>
            <a:spLocks noGrp="1" noChangeArrowheads="1"/>
          </p:cNvSpPr>
          <p:nvPr>
            <p:ph type="body" sz="half" idx="1"/>
          </p:nvPr>
        </p:nvSpPr>
        <p:spPr>
          <a:xfrm>
            <a:off x="457200" y="1143000"/>
            <a:ext cx="8229600" cy="5334000"/>
          </a:xfrm>
        </p:spPr>
        <p:txBody>
          <a:bodyPr lIns="90488" tIns="44450" rIns="90488" bIns="44450"/>
          <a:lstStyle/>
          <a:p>
            <a:pPr marL="0" indent="0">
              <a:buFont typeface="Wingdings" pitchFamily="2" charset="2"/>
              <a:buNone/>
            </a:pPr>
            <a:r>
              <a:rPr lang="en-US" sz="2000" b="1" smtClean="0">
                <a:solidFill>
                  <a:srgbClr val="FFFF00"/>
                </a:solidFill>
                <a:latin typeface="Arial" pitchFamily="34" charset="0"/>
                <a:cs typeface="Arial" pitchFamily="34" charset="0"/>
              </a:rPr>
              <a:t>W</a:t>
            </a:r>
            <a:r>
              <a:rPr lang="en-US" sz="2000" b="1" smtClean="0">
                <a:solidFill>
                  <a:srgbClr val="FFFF00"/>
                </a:solidFill>
                <a:effectLst/>
                <a:latin typeface="Arial" pitchFamily="34" charset="0"/>
                <a:cs typeface="Arial" pitchFamily="34" charset="0"/>
              </a:rPr>
              <a:t>ill these taxes be repealed ?</a:t>
            </a:r>
          </a:p>
          <a:p>
            <a:pPr marL="0" indent="0">
              <a:buFont typeface="Wingdings" pitchFamily="2" charset="2"/>
              <a:buNone/>
            </a:pPr>
            <a:endParaRPr lang="en-US" sz="2000" b="1" smtClean="0">
              <a:solidFill>
                <a:srgbClr val="FFFF00"/>
              </a:solidFill>
              <a:effectLst/>
              <a:latin typeface="Arial" pitchFamily="34" charset="0"/>
              <a:cs typeface="Arial" pitchFamily="34" charset="0"/>
            </a:endParaRPr>
          </a:p>
          <a:p>
            <a:pPr marL="0" indent="0">
              <a:buSzPct val="100000"/>
              <a:buFont typeface="Garamond" pitchFamily="18" charset="0"/>
              <a:buAutoNum type="arabicPeriod"/>
            </a:pPr>
            <a:r>
              <a:rPr lang="en-US" sz="2000" smtClean="0">
                <a:effectLst/>
                <a:latin typeface="Arial" pitchFamily="34" charset="0"/>
                <a:cs typeface="Arial" pitchFamily="34" charset="0"/>
              </a:rPr>
              <a:t>Tax on those who don't buy health insurance: </a:t>
            </a:r>
            <a:r>
              <a:rPr lang="ja-JP" altLang="en-US" sz="2000" smtClean="0">
                <a:effectLst/>
                <a:latin typeface="Arial" pitchFamily="34" charset="0"/>
                <a:cs typeface="Arial" pitchFamily="34" charset="0"/>
              </a:rPr>
              <a:t>“</a:t>
            </a:r>
            <a:r>
              <a:rPr lang="en-US" altLang="ja-JP" sz="2000" smtClean="0">
                <a:effectLst/>
                <a:latin typeface="Arial" pitchFamily="34" charset="0"/>
                <a:cs typeface="Arial" pitchFamily="34" charset="0"/>
              </a:rPr>
              <a:t>Individual Mandate</a:t>
            </a:r>
            <a:r>
              <a:rPr lang="ja-JP" altLang="en-US" sz="2000" smtClean="0">
                <a:effectLst/>
                <a:latin typeface="Arial" pitchFamily="34" charset="0"/>
                <a:cs typeface="Arial" pitchFamily="34" charset="0"/>
              </a:rPr>
              <a:t>”</a:t>
            </a:r>
            <a:endParaRPr lang="en-US" altLang="ja-JP" sz="2000" smtClean="0">
              <a:effectLst/>
              <a:latin typeface="Arial" pitchFamily="34" charset="0"/>
              <a:cs typeface="Arial" pitchFamily="34" charset="0"/>
            </a:endParaRPr>
          </a:p>
          <a:p>
            <a:pPr lvl="1">
              <a:buClr>
                <a:srgbClr val="FFFF00"/>
              </a:buClr>
              <a:buSzPct val="100000"/>
            </a:pPr>
            <a:r>
              <a:rPr lang="en-US" sz="2000" smtClean="0">
                <a:effectLst/>
                <a:latin typeface="Arial" pitchFamily="34" charset="0"/>
                <a:cs typeface="Arial" pitchFamily="34" charset="0"/>
              </a:rPr>
              <a:t>It ranges from $695 to $4700 per person per year</a:t>
            </a:r>
          </a:p>
          <a:p>
            <a:pPr lvl="1">
              <a:buClr>
                <a:srgbClr val="FFFF00"/>
              </a:buClr>
              <a:buSzPct val="100000"/>
            </a:pPr>
            <a:r>
              <a:rPr lang="en-US" sz="2000" smtClean="0">
                <a:effectLst/>
                <a:latin typeface="Arial" pitchFamily="34" charset="0"/>
                <a:cs typeface="Arial" pitchFamily="34" charset="0"/>
              </a:rPr>
              <a:t>In 2014, 7.5 million households paid this tax</a:t>
            </a:r>
          </a:p>
          <a:p>
            <a:pPr marL="0" indent="0">
              <a:buClr>
                <a:srgbClr val="FFFF00"/>
              </a:buClr>
              <a:buSzPct val="100000"/>
              <a:buFont typeface="Garamond" pitchFamily="18" charset="0"/>
              <a:buAutoNum type="arabicPeriod"/>
            </a:pPr>
            <a:r>
              <a:rPr lang="en-US" sz="2000" smtClean="0">
                <a:effectLst/>
                <a:latin typeface="Arial" pitchFamily="34" charset="0"/>
                <a:cs typeface="Arial" pitchFamily="34" charset="0"/>
              </a:rPr>
              <a:t>Surtax on Investment Income: 3.8% on capital gains &amp; dividends</a:t>
            </a:r>
          </a:p>
          <a:p>
            <a:pPr marL="0" indent="0">
              <a:buClr>
                <a:srgbClr val="FFFF00"/>
              </a:buClr>
              <a:buSzPct val="100000"/>
              <a:buFont typeface="Garamond" pitchFamily="18" charset="0"/>
              <a:buAutoNum type="arabicPeriod"/>
            </a:pPr>
            <a:r>
              <a:rPr lang="en-US" sz="2000" smtClean="0">
                <a:effectLst/>
                <a:latin typeface="Arial" pitchFamily="34" charset="0"/>
                <a:cs typeface="Arial" pitchFamily="34" charset="0"/>
              </a:rPr>
              <a:t>Itemized Deductions reduced</a:t>
            </a:r>
          </a:p>
          <a:p>
            <a:pPr lvl="1">
              <a:buClr>
                <a:srgbClr val="FFFF00"/>
              </a:buClr>
              <a:buSzPct val="100000"/>
            </a:pPr>
            <a:r>
              <a:rPr lang="en-US" sz="2000" smtClean="0">
                <a:effectLst/>
                <a:latin typeface="Arial" pitchFamily="34" charset="0"/>
                <a:cs typeface="Arial" pitchFamily="34" charset="0"/>
              </a:rPr>
              <a:t>Threshold for deducting medical expenses from 7.5% to 10%</a:t>
            </a:r>
          </a:p>
          <a:p>
            <a:pPr marL="0" indent="0">
              <a:buClr>
                <a:srgbClr val="FFFF00"/>
              </a:buClr>
              <a:buSzPct val="100000"/>
              <a:buFont typeface="Garamond" pitchFamily="18" charset="0"/>
              <a:buAutoNum type="arabicPeriod"/>
            </a:pPr>
            <a:r>
              <a:rPr lang="en-US" sz="2000" smtClean="0">
                <a:effectLst/>
                <a:latin typeface="Arial" pitchFamily="34" charset="0"/>
                <a:cs typeface="Arial" pitchFamily="34" charset="0"/>
              </a:rPr>
              <a:t>Medicare payroll &amp; self-employed tax increase from 2.9% to 3.8%</a:t>
            </a:r>
          </a:p>
          <a:p>
            <a:pPr marL="0" indent="0">
              <a:buClr>
                <a:srgbClr val="FFFF00"/>
              </a:buClr>
              <a:buSzPct val="100000"/>
              <a:buFont typeface="Garamond" pitchFamily="18" charset="0"/>
              <a:buAutoNum type="arabicPeriod"/>
            </a:pPr>
            <a:r>
              <a:rPr lang="en-US" sz="2000" smtClean="0">
                <a:effectLst/>
                <a:latin typeface="Arial" pitchFamily="34" charset="0"/>
                <a:cs typeface="Arial" pitchFamily="34" charset="0"/>
              </a:rPr>
              <a:t>Healthcare Spending Accounts Limited</a:t>
            </a:r>
          </a:p>
          <a:p>
            <a:pPr lvl="1">
              <a:buClr>
                <a:srgbClr val="FFFF00"/>
              </a:buClr>
              <a:buSzPct val="100000"/>
            </a:pPr>
            <a:r>
              <a:rPr lang="en-US" sz="2000" smtClean="0">
                <a:effectLst/>
                <a:latin typeface="Arial" pitchFamily="34" charset="0"/>
                <a:cs typeface="Arial" pitchFamily="34" charset="0"/>
              </a:rPr>
              <a:t>Flexible spending accounts were previously unlimited, Obamacare: $2500 contribution limit</a:t>
            </a:r>
          </a:p>
        </p:txBody>
      </p:sp>
    </p:spTree>
  </p:cSld>
  <p:clrMapOvr>
    <a:masterClrMapping/>
  </p:clrMapOvr>
  <p:transition>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rrowheads="1"/>
          </p:cNvSpPr>
          <p:nvPr>
            <p:ph type="title"/>
          </p:nvPr>
        </p:nvSpPr>
        <p:spPr>
          <a:xfrm>
            <a:off x="304800" y="152400"/>
            <a:ext cx="8534400" cy="990600"/>
          </a:xfrm>
        </p:spPr>
        <p:txBody>
          <a:bodyPr lIns="90488" tIns="44450" rIns="90488" bIns="44450"/>
          <a:lstStyle/>
          <a:p>
            <a:pPr marL="342900" indent="-342900" eaLnBrk="1" hangingPunct="1"/>
            <a:r>
              <a:rPr lang="en-US" sz="2800" smtClean="0">
                <a:solidFill>
                  <a:srgbClr val="FFFF00"/>
                </a:solidFill>
                <a:latin typeface="Arial" pitchFamily="34" charset="0"/>
                <a:cs typeface="Arial" pitchFamily="34" charset="0"/>
              </a:rPr>
              <a:t>Obamacare Repeal – Taxes (con</a:t>
            </a:r>
            <a:r>
              <a:rPr lang="ja-JP" altLang="en-US" sz="2800" smtClean="0">
                <a:solidFill>
                  <a:srgbClr val="FFFF00"/>
                </a:solidFill>
                <a:latin typeface="Arial" pitchFamily="34" charset="0"/>
                <a:cs typeface="Arial" pitchFamily="34" charset="0"/>
              </a:rPr>
              <a:t>’</a:t>
            </a:r>
            <a:r>
              <a:rPr lang="en-US" altLang="ja-JP" sz="2800" smtClean="0">
                <a:solidFill>
                  <a:srgbClr val="FFFF00"/>
                </a:solidFill>
                <a:latin typeface="Arial" pitchFamily="34" charset="0"/>
                <a:cs typeface="Arial" pitchFamily="34" charset="0"/>
              </a:rPr>
              <a:t>t.)</a:t>
            </a:r>
            <a:endParaRPr lang="en-US" sz="2000" smtClean="0">
              <a:solidFill>
                <a:srgbClr val="FFFF00"/>
              </a:solidFill>
              <a:latin typeface="Arial" pitchFamily="34" charset="0"/>
              <a:cs typeface="Arial" pitchFamily="34" charset="0"/>
            </a:endParaRPr>
          </a:p>
        </p:txBody>
      </p:sp>
      <p:sp>
        <p:nvSpPr>
          <p:cNvPr id="49154" name="Rectangle 3"/>
          <p:cNvSpPr>
            <a:spLocks noGrp="1" noChangeArrowheads="1"/>
          </p:cNvSpPr>
          <p:nvPr>
            <p:ph type="body" sz="half" idx="1"/>
          </p:nvPr>
        </p:nvSpPr>
        <p:spPr>
          <a:xfrm>
            <a:off x="457200" y="990600"/>
            <a:ext cx="8229600" cy="5334000"/>
          </a:xfrm>
        </p:spPr>
        <p:txBody>
          <a:bodyPr lIns="90488" tIns="44450" rIns="90488" bIns="44450"/>
          <a:lstStyle/>
          <a:p>
            <a:pPr marL="0" indent="0">
              <a:buFont typeface="Wingdings" pitchFamily="2" charset="2"/>
              <a:buNone/>
            </a:pPr>
            <a:r>
              <a:rPr lang="en-US" sz="2000" b="1" smtClean="0">
                <a:solidFill>
                  <a:srgbClr val="FFFF00"/>
                </a:solidFill>
                <a:effectLst/>
                <a:latin typeface="Arial" pitchFamily="34" charset="0"/>
                <a:cs typeface="Arial" pitchFamily="34" charset="0"/>
              </a:rPr>
              <a:t>Will these taxes be repealed ?</a:t>
            </a:r>
          </a:p>
          <a:p>
            <a:pPr marL="0" indent="0">
              <a:buFont typeface="Wingdings" pitchFamily="2" charset="2"/>
              <a:buNone/>
            </a:pPr>
            <a:endParaRPr lang="en-US" sz="2000" b="1" smtClean="0">
              <a:solidFill>
                <a:srgbClr val="FFFF00"/>
              </a:solidFill>
              <a:effectLst/>
              <a:latin typeface="Arial" pitchFamily="34" charset="0"/>
              <a:cs typeface="Arial" pitchFamily="34" charset="0"/>
            </a:endParaRPr>
          </a:p>
          <a:p>
            <a:pPr marL="0" indent="0">
              <a:buSzPct val="100000"/>
              <a:buFont typeface="Garamond" pitchFamily="18" charset="0"/>
              <a:buAutoNum type="arabicPeriod" startAt="6"/>
            </a:pPr>
            <a:r>
              <a:rPr lang="en-US" sz="2000" smtClean="0">
                <a:effectLst/>
                <a:latin typeface="Arial" pitchFamily="34" charset="0"/>
                <a:cs typeface="Arial" pitchFamily="34" charset="0"/>
              </a:rPr>
              <a:t> Healthcare Spending Account Penalties</a:t>
            </a:r>
          </a:p>
          <a:p>
            <a:pPr lvl="1">
              <a:buClr>
                <a:srgbClr val="FFFF00"/>
              </a:buClr>
            </a:pPr>
            <a:r>
              <a:rPr lang="en-US" sz="2000" smtClean="0">
                <a:effectLst/>
                <a:latin typeface="Arial" pitchFamily="34" charset="0"/>
                <a:cs typeface="Arial" pitchFamily="34" charset="0"/>
              </a:rPr>
              <a:t>Penalty for withdrawing money from your account for non-approved medical expenses raised from 10% to 20%</a:t>
            </a:r>
          </a:p>
          <a:p>
            <a:pPr lvl="1">
              <a:buClr>
                <a:srgbClr val="FFFF00"/>
              </a:buClr>
            </a:pPr>
            <a:r>
              <a:rPr lang="en-US" sz="2000" smtClean="0">
                <a:effectLst/>
                <a:latin typeface="Arial" pitchFamily="34" charset="0"/>
                <a:cs typeface="Arial" pitchFamily="34" charset="0"/>
              </a:rPr>
              <a:t>Since 2011, you can</a:t>
            </a:r>
            <a:r>
              <a:rPr lang="ja-JP" altLang="en-US" sz="2000" smtClean="0">
                <a:effectLst/>
                <a:latin typeface="Arial" pitchFamily="34" charset="0"/>
                <a:cs typeface="Arial" pitchFamily="34" charset="0"/>
              </a:rPr>
              <a:t>’</a:t>
            </a:r>
            <a:r>
              <a:rPr lang="en-US" altLang="ja-JP" sz="2000" smtClean="0">
                <a:effectLst/>
                <a:latin typeface="Arial" pitchFamily="34" charset="0"/>
                <a:cs typeface="Arial" pitchFamily="34" charset="0"/>
              </a:rPr>
              <a:t>t use HSAs to pay for </a:t>
            </a:r>
            <a:r>
              <a:rPr lang="ja-JP" altLang="en-US" sz="2000" smtClean="0">
                <a:effectLst/>
                <a:latin typeface="Arial" pitchFamily="34" charset="0"/>
                <a:cs typeface="Arial" pitchFamily="34" charset="0"/>
              </a:rPr>
              <a:t>“</a:t>
            </a:r>
            <a:r>
              <a:rPr lang="en-US" altLang="ja-JP" sz="2000" smtClean="0">
                <a:effectLst/>
                <a:latin typeface="Arial" pitchFamily="34" charset="0"/>
                <a:cs typeface="Arial" pitchFamily="34" charset="0"/>
              </a:rPr>
              <a:t>over-the-counter</a:t>
            </a:r>
            <a:r>
              <a:rPr lang="ja-JP" altLang="en-US" sz="2000" smtClean="0">
                <a:effectLst/>
                <a:latin typeface="Arial" pitchFamily="34" charset="0"/>
                <a:cs typeface="Arial" pitchFamily="34" charset="0"/>
              </a:rPr>
              <a:t>”</a:t>
            </a:r>
            <a:r>
              <a:rPr lang="en-US" altLang="ja-JP" sz="2000" smtClean="0">
                <a:effectLst/>
                <a:latin typeface="Arial" pitchFamily="34" charset="0"/>
                <a:cs typeface="Arial" pitchFamily="34" charset="0"/>
              </a:rPr>
              <a:t> medicines</a:t>
            </a:r>
          </a:p>
          <a:p>
            <a:pPr marL="0" indent="0">
              <a:buClr>
                <a:srgbClr val="FFFF00"/>
              </a:buClr>
              <a:buSzPct val="100000"/>
              <a:buFont typeface="Garamond" pitchFamily="18" charset="0"/>
              <a:buAutoNum type="arabicPeriod" startAt="6"/>
            </a:pPr>
            <a:r>
              <a:rPr lang="en-US" sz="2000" smtClean="0">
                <a:effectLst/>
                <a:latin typeface="Arial" pitchFamily="34" charset="0"/>
                <a:cs typeface="Arial" pitchFamily="34" charset="0"/>
              </a:rPr>
              <a:t>"Cadillac" healthcare plans</a:t>
            </a:r>
          </a:p>
          <a:p>
            <a:pPr lvl="1">
              <a:buClr>
                <a:srgbClr val="FFFF00"/>
              </a:buClr>
            </a:pPr>
            <a:r>
              <a:rPr lang="en-US" sz="2000" smtClean="0">
                <a:effectLst/>
                <a:latin typeface="Arial" pitchFamily="34" charset="0"/>
                <a:cs typeface="Arial" pitchFamily="34" charset="0"/>
              </a:rPr>
              <a:t>2018: employees in </a:t>
            </a:r>
            <a:r>
              <a:rPr lang="ja-JP" altLang="en-US" sz="2000" smtClean="0">
                <a:effectLst/>
                <a:latin typeface="Arial" pitchFamily="34" charset="0"/>
                <a:cs typeface="Arial" pitchFamily="34" charset="0"/>
              </a:rPr>
              <a:t>“</a:t>
            </a:r>
            <a:r>
              <a:rPr lang="en-US" altLang="ja-JP" sz="2000" smtClean="0">
                <a:effectLst/>
                <a:latin typeface="Arial" pitchFamily="34" charset="0"/>
                <a:cs typeface="Arial" pitchFamily="34" charset="0"/>
              </a:rPr>
              <a:t>rich</a:t>
            </a:r>
            <a:r>
              <a:rPr lang="ja-JP" altLang="en-US" sz="2000" smtClean="0">
                <a:effectLst/>
                <a:latin typeface="Arial" pitchFamily="34" charset="0"/>
                <a:cs typeface="Arial" pitchFamily="34" charset="0"/>
              </a:rPr>
              <a:t>”</a:t>
            </a:r>
            <a:r>
              <a:rPr lang="en-US" altLang="ja-JP" sz="2000" smtClean="0">
                <a:effectLst/>
                <a:latin typeface="Arial" pitchFamily="34" charset="0"/>
                <a:cs typeface="Arial" pitchFamily="34" charset="0"/>
              </a:rPr>
              <a:t> healthcare plans will have to pay a 40% excise tax.</a:t>
            </a:r>
          </a:p>
          <a:p>
            <a:pPr lvl="1">
              <a:buClr>
                <a:srgbClr val="FFFF00"/>
              </a:buClr>
            </a:pPr>
            <a:r>
              <a:rPr lang="en-US" sz="2000" smtClean="0">
                <a:effectLst/>
                <a:latin typeface="Arial" pitchFamily="34" charset="0"/>
                <a:cs typeface="Arial" pitchFamily="34" charset="0"/>
              </a:rPr>
              <a:t>Congress and Presidential administration plans are </a:t>
            </a:r>
            <a:r>
              <a:rPr lang="en-US" sz="2000" u="sng" smtClean="0">
                <a:effectLst/>
                <a:latin typeface="Arial" pitchFamily="34" charset="0"/>
                <a:cs typeface="Arial" pitchFamily="34" charset="0"/>
              </a:rPr>
              <a:t>exempt</a:t>
            </a:r>
            <a:r>
              <a:rPr lang="en-US" sz="2000" smtClean="0">
                <a:effectLst/>
                <a:latin typeface="Arial" pitchFamily="34" charset="0"/>
                <a:cs typeface="Arial" pitchFamily="34" charset="0"/>
              </a:rPr>
              <a:t> from this rule!</a:t>
            </a:r>
          </a:p>
          <a:p>
            <a:pPr marL="0" indent="0">
              <a:buClr>
                <a:srgbClr val="FFFF00"/>
              </a:buClr>
              <a:buSzPct val="100000"/>
              <a:buFont typeface="Garamond" pitchFamily="18" charset="0"/>
              <a:buAutoNum type="arabicPeriod" startAt="6"/>
            </a:pPr>
            <a:r>
              <a:rPr lang="en-US" sz="2000" smtClean="0">
                <a:effectLst/>
                <a:latin typeface="Arial" pitchFamily="34" charset="0"/>
                <a:cs typeface="Arial" pitchFamily="34" charset="0"/>
              </a:rPr>
              <a:t>Medical devices and equipment tax: 2.3% excise tax</a:t>
            </a:r>
          </a:p>
          <a:p>
            <a:pPr marL="0" indent="0">
              <a:buClr>
                <a:srgbClr val="FFFF00"/>
              </a:buClr>
              <a:buSzPct val="100000"/>
              <a:buFont typeface="Garamond" pitchFamily="18" charset="0"/>
              <a:buAutoNum type="arabicPeriod" startAt="6"/>
            </a:pPr>
            <a:r>
              <a:rPr lang="en-US" sz="2000" smtClean="0">
                <a:effectLst/>
                <a:latin typeface="Arial" pitchFamily="34" charset="0"/>
                <a:cs typeface="Arial" pitchFamily="34" charset="0"/>
              </a:rPr>
              <a:t>Indoor tanning tax: 10%</a:t>
            </a:r>
          </a:p>
          <a:p>
            <a:pPr lvl="1">
              <a:buClr>
                <a:srgbClr val="FFFF00"/>
              </a:buClr>
            </a:pPr>
            <a:r>
              <a:rPr lang="en-US" sz="2000" smtClean="0">
                <a:effectLst/>
                <a:latin typeface="Arial" pitchFamily="34" charset="0"/>
                <a:cs typeface="Arial" pitchFamily="34" charset="0"/>
              </a:rPr>
              <a:t>Estimated 10,000 tanning salons have closed</a:t>
            </a:r>
          </a:p>
        </p:txBody>
      </p:sp>
    </p:spTree>
  </p:cSld>
  <p:clrMapOvr>
    <a:masterClrMapping/>
  </p:clrMapOvr>
  <p:transition>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rrowheads="1"/>
          </p:cNvSpPr>
          <p:nvPr>
            <p:ph type="title"/>
          </p:nvPr>
        </p:nvSpPr>
        <p:spPr>
          <a:xfrm>
            <a:off x="304800" y="76200"/>
            <a:ext cx="8534400" cy="914400"/>
          </a:xfrm>
        </p:spPr>
        <p:txBody>
          <a:bodyPr lIns="90488" tIns="44450" rIns="90488" bIns="44450"/>
          <a:lstStyle/>
          <a:p>
            <a:pPr eaLnBrk="1" hangingPunct="1"/>
            <a:r>
              <a:rPr lang="en-US" sz="2800" dirty="0" smtClean="0">
                <a:solidFill>
                  <a:srgbClr val="FFFF00"/>
                </a:solidFill>
                <a:latin typeface="Arial" pitchFamily="34" charset="0"/>
                <a:cs typeface="Arial" pitchFamily="34" charset="0"/>
              </a:rPr>
              <a:t>Does the Half Time Score Matter?</a:t>
            </a:r>
          </a:p>
        </p:txBody>
      </p:sp>
      <p:sp>
        <p:nvSpPr>
          <p:cNvPr id="6" name="Rectangle 3"/>
          <p:cNvSpPr>
            <a:spLocks noGrp="1" noChangeArrowheads="1"/>
          </p:cNvSpPr>
          <p:nvPr>
            <p:ph type="body" sz="half" idx="1"/>
          </p:nvPr>
        </p:nvSpPr>
        <p:spPr>
          <a:xfrm>
            <a:off x="381000" y="1066800"/>
            <a:ext cx="8359775" cy="5181600"/>
          </a:xfrm>
        </p:spPr>
        <p:txBody>
          <a:bodyPr lIns="90488" tIns="44450" rIns="90488" bIns="44450"/>
          <a:lstStyle/>
          <a:p>
            <a:pPr eaLnBrk="1" hangingPunct="1">
              <a:lnSpc>
                <a:spcPct val="90000"/>
              </a:lnSpc>
              <a:buClr>
                <a:srgbClr val="FFFF00"/>
              </a:buClr>
              <a:buFont typeface="Wingdings" pitchFamily="2" charset="2"/>
              <a:buNone/>
            </a:pPr>
            <a:r>
              <a:rPr lang="en-US" sz="2000" b="1" dirty="0" smtClean="0">
                <a:solidFill>
                  <a:schemeClr val="accent6">
                    <a:lumMod val="40000"/>
                    <a:lumOff val="60000"/>
                  </a:schemeClr>
                </a:solidFill>
                <a:effectLst/>
                <a:latin typeface="Arial" pitchFamily="34" charset="0"/>
                <a:ea typeface="Arial Unicode MS" pitchFamily="34" charset="-128"/>
              </a:rPr>
              <a:t>Super Bowl 2017</a:t>
            </a:r>
          </a:p>
          <a:p>
            <a:pPr eaLnBrk="1" hangingPunct="1">
              <a:lnSpc>
                <a:spcPct val="90000"/>
              </a:lnSpc>
              <a:buClr>
                <a:srgbClr val="FFFF00"/>
              </a:buClr>
            </a:pPr>
            <a:r>
              <a:rPr lang="en-US" sz="2000" dirty="0" smtClean="0">
                <a:solidFill>
                  <a:schemeClr val="accent6">
                    <a:lumMod val="40000"/>
                    <a:lumOff val="60000"/>
                  </a:schemeClr>
                </a:solidFill>
                <a:effectLst/>
                <a:latin typeface="Arial" pitchFamily="34" charset="0"/>
                <a:ea typeface="Arial Unicode MS" pitchFamily="34" charset="-128"/>
                <a:cs typeface="Arial" pitchFamily="34" charset="0"/>
              </a:rPr>
              <a:t>Falcons had a big lead at half time</a:t>
            </a:r>
          </a:p>
          <a:p>
            <a:pPr lvl="1" eaLnBrk="1" hangingPunct="1">
              <a:lnSpc>
                <a:spcPct val="90000"/>
              </a:lnSpc>
              <a:buClr>
                <a:srgbClr val="FFFF00"/>
              </a:buClr>
            </a:pPr>
            <a:r>
              <a:rPr lang="en-US" sz="2000" dirty="0" smtClean="0">
                <a:solidFill>
                  <a:schemeClr val="accent6">
                    <a:lumMod val="40000"/>
                    <a:lumOff val="60000"/>
                  </a:schemeClr>
                </a:solidFill>
                <a:effectLst/>
                <a:latin typeface="Arial" pitchFamily="34" charset="0"/>
                <a:ea typeface="Arial Unicode MS" pitchFamily="34" charset="-128"/>
                <a:cs typeface="Arial" pitchFamily="34" charset="0"/>
              </a:rPr>
              <a:t>Did it matter?</a:t>
            </a:r>
          </a:p>
          <a:p>
            <a:pPr eaLnBrk="1" hangingPunct="1">
              <a:lnSpc>
                <a:spcPct val="90000"/>
              </a:lnSpc>
              <a:buClr>
                <a:srgbClr val="FFFF00"/>
              </a:buClr>
            </a:pPr>
            <a:r>
              <a:rPr lang="en-US" sz="2000" dirty="0" smtClean="0">
                <a:solidFill>
                  <a:schemeClr val="accent6">
                    <a:lumMod val="40000"/>
                    <a:lumOff val="60000"/>
                  </a:schemeClr>
                </a:solidFill>
                <a:effectLst/>
                <a:latin typeface="Arial" pitchFamily="34" charset="0"/>
                <a:ea typeface="Arial Unicode MS" pitchFamily="34" charset="-128"/>
                <a:cs typeface="Arial" pitchFamily="34" charset="0"/>
              </a:rPr>
              <a:t>Patriots made a miraculous comeback &amp; won</a:t>
            </a:r>
          </a:p>
          <a:p>
            <a:pPr lvl="1" eaLnBrk="1" hangingPunct="1">
              <a:lnSpc>
                <a:spcPct val="90000"/>
              </a:lnSpc>
              <a:buClr>
                <a:srgbClr val="FFFF00"/>
              </a:buClr>
            </a:pPr>
            <a:r>
              <a:rPr lang="en-US" sz="2000" dirty="0" smtClean="0">
                <a:solidFill>
                  <a:schemeClr val="accent6">
                    <a:lumMod val="40000"/>
                    <a:lumOff val="60000"/>
                  </a:schemeClr>
                </a:solidFill>
                <a:effectLst/>
                <a:latin typeface="Arial" pitchFamily="34" charset="0"/>
                <a:ea typeface="Arial Unicode MS" pitchFamily="34" charset="-128"/>
                <a:cs typeface="Arial" pitchFamily="34" charset="0"/>
              </a:rPr>
              <a:t>It’s the final score that matters</a:t>
            </a:r>
          </a:p>
          <a:p>
            <a:pPr eaLnBrk="1" hangingPunct="1">
              <a:lnSpc>
                <a:spcPct val="90000"/>
              </a:lnSpc>
              <a:buClr>
                <a:srgbClr val="FFFF00"/>
              </a:buClr>
            </a:pPr>
            <a:endParaRPr lang="en-US" sz="2000" dirty="0" smtClean="0">
              <a:latin typeface="Arial" pitchFamily="34" charset="0"/>
              <a:ea typeface="Arial Unicode MS" pitchFamily="34" charset="-128"/>
              <a:cs typeface="Arial" pitchFamily="34" charset="0"/>
            </a:endParaRPr>
          </a:p>
          <a:p>
            <a:pPr eaLnBrk="1" hangingPunct="1">
              <a:lnSpc>
                <a:spcPct val="90000"/>
              </a:lnSpc>
              <a:buClr>
                <a:srgbClr val="FFFF00"/>
              </a:buClr>
              <a:buNone/>
            </a:pPr>
            <a:r>
              <a:rPr lang="en-US" sz="2000" b="1" dirty="0" smtClean="0">
                <a:solidFill>
                  <a:srgbClr val="FFFF00"/>
                </a:solidFill>
                <a:latin typeface="Arial" pitchFamily="34" charset="0"/>
                <a:ea typeface="Arial Unicode MS" pitchFamily="34" charset="-128"/>
                <a:cs typeface="Arial" pitchFamily="34" charset="0"/>
              </a:rPr>
              <a:t>Tax Return, Form 1040</a:t>
            </a:r>
          </a:p>
          <a:p>
            <a:pPr eaLnBrk="1" hangingPunct="1">
              <a:lnSpc>
                <a:spcPct val="90000"/>
              </a:lnSpc>
              <a:buClr>
                <a:srgbClr val="FFFF00"/>
              </a:buClr>
            </a:pPr>
            <a:r>
              <a:rPr lang="en-US" sz="2000" dirty="0" smtClean="0">
                <a:latin typeface="Arial" pitchFamily="34" charset="0"/>
                <a:ea typeface="Arial Unicode MS" pitchFamily="34" charset="-128"/>
                <a:cs typeface="Arial" pitchFamily="34" charset="0"/>
              </a:rPr>
              <a:t>Half time = bottom of page 1</a:t>
            </a:r>
          </a:p>
          <a:p>
            <a:pPr lvl="1" eaLnBrk="1" hangingPunct="1">
              <a:lnSpc>
                <a:spcPct val="90000"/>
              </a:lnSpc>
              <a:buClr>
                <a:srgbClr val="FFFF00"/>
              </a:buClr>
            </a:pPr>
            <a:r>
              <a:rPr lang="en-US" sz="2000" dirty="0" smtClean="0">
                <a:latin typeface="Arial" pitchFamily="34" charset="0"/>
                <a:ea typeface="Arial Unicode MS" pitchFamily="34" charset="-128"/>
                <a:cs typeface="Arial" pitchFamily="34" charset="0"/>
              </a:rPr>
              <a:t>Shows your Adjusted Gross Income (AGI)</a:t>
            </a:r>
          </a:p>
          <a:p>
            <a:pPr eaLnBrk="1" hangingPunct="1">
              <a:lnSpc>
                <a:spcPct val="90000"/>
              </a:lnSpc>
              <a:buClr>
                <a:srgbClr val="FFFF00"/>
              </a:buClr>
            </a:pPr>
            <a:r>
              <a:rPr lang="en-US" sz="2000" dirty="0" smtClean="0">
                <a:latin typeface="Arial" pitchFamily="34" charset="0"/>
                <a:ea typeface="Arial Unicode MS" pitchFamily="34" charset="-128"/>
                <a:cs typeface="Arial" pitchFamily="34" charset="0"/>
              </a:rPr>
              <a:t>Final score = bottom of page 2</a:t>
            </a:r>
          </a:p>
          <a:p>
            <a:pPr lvl="1" eaLnBrk="1" hangingPunct="1">
              <a:lnSpc>
                <a:spcPct val="90000"/>
              </a:lnSpc>
              <a:buClr>
                <a:srgbClr val="FFFF00"/>
              </a:buClr>
            </a:pPr>
            <a:r>
              <a:rPr lang="en-US" sz="2000" dirty="0" smtClean="0">
                <a:latin typeface="Arial" pitchFamily="34" charset="0"/>
                <a:ea typeface="Arial Unicode MS" pitchFamily="34" charset="-128"/>
                <a:cs typeface="Arial" pitchFamily="34" charset="0"/>
              </a:rPr>
              <a:t>Shows what you owe or your refund</a:t>
            </a:r>
          </a:p>
          <a:p>
            <a:pPr eaLnBrk="1" hangingPunct="1">
              <a:lnSpc>
                <a:spcPct val="90000"/>
              </a:lnSpc>
              <a:buClr>
                <a:srgbClr val="FFFF00"/>
              </a:buClr>
            </a:pPr>
            <a:r>
              <a:rPr lang="en-US" sz="2000" dirty="0" smtClean="0">
                <a:latin typeface="Arial" pitchFamily="34" charset="0"/>
                <a:ea typeface="Arial Unicode MS" pitchFamily="34" charset="-128"/>
                <a:cs typeface="Arial" pitchFamily="34" charset="0"/>
              </a:rPr>
              <a:t>Does tax return half time (AGI) matter ?</a:t>
            </a:r>
          </a:p>
          <a:p>
            <a:pPr lvl="1" eaLnBrk="1" hangingPunct="1">
              <a:lnSpc>
                <a:spcPct val="90000"/>
              </a:lnSpc>
              <a:buClr>
                <a:srgbClr val="FFFF00"/>
              </a:buClr>
            </a:pPr>
            <a:r>
              <a:rPr lang="en-US" sz="2000" dirty="0" smtClean="0">
                <a:latin typeface="Arial" pitchFamily="34" charset="0"/>
                <a:ea typeface="Arial Unicode MS" pitchFamily="34" charset="-128"/>
                <a:cs typeface="Arial" pitchFamily="34" charset="0"/>
              </a:rPr>
              <a:t>You bet !</a:t>
            </a:r>
          </a:p>
          <a:p>
            <a:pPr lvl="1" eaLnBrk="1" hangingPunct="1">
              <a:lnSpc>
                <a:spcPct val="90000"/>
              </a:lnSpc>
              <a:buClr>
                <a:srgbClr val="FFFF00"/>
              </a:buClr>
            </a:pPr>
            <a:r>
              <a:rPr lang="en-US" sz="2000" dirty="0" smtClean="0">
                <a:latin typeface="Arial" pitchFamily="34" charset="0"/>
                <a:ea typeface="Arial Unicode MS" pitchFamily="34" charset="-128"/>
                <a:cs typeface="Arial" pitchFamily="34" charset="0"/>
              </a:rPr>
              <a:t>It determines many tax calculations</a:t>
            </a:r>
          </a:p>
        </p:txBody>
      </p:sp>
    </p:spTree>
  </p:cSld>
  <p:clrMapOvr>
    <a:masterClrMapping/>
  </p:clrMapOvr>
  <p:transition>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rrowheads="1"/>
          </p:cNvSpPr>
          <p:nvPr>
            <p:ph type="title"/>
          </p:nvPr>
        </p:nvSpPr>
        <p:spPr>
          <a:xfrm>
            <a:off x="304800" y="152400"/>
            <a:ext cx="8534400" cy="762000"/>
          </a:xfrm>
        </p:spPr>
        <p:txBody>
          <a:bodyPr lIns="90488" tIns="44450" rIns="90488" bIns="44450"/>
          <a:lstStyle/>
          <a:p>
            <a:pPr lvl="1" eaLnBrk="1" hangingPunct="1">
              <a:defRPr/>
            </a:pPr>
            <a:r>
              <a:rPr lang="en-US" sz="2800" dirty="0" smtClean="0">
                <a:solidFill>
                  <a:srgbClr val="FFFF00"/>
                </a:solidFill>
                <a:latin typeface="Arial" pitchFamily="34" charset="0"/>
                <a:ea typeface="ＭＳ Ｐゴシック" charset="0"/>
                <a:cs typeface="Arial" pitchFamily="34" charset="0"/>
              </a:rPr>
              <a:t>Diversification</a:t>
            </a:r>
            <a:endParaRPr lang="en-US" sz="2400" dirty="0" smtClean="0">
              <a:solidFill>
                <a:srgbClr val="FFFF00"/>
              </a:solidFill>
              <a:latin typeface="Arial" pitchFamily="34" charset="0"/>
              <a:ea typeface="ＭＳ Ｐゴシック" charset="0"/>
              <a:cs typeface="Arial" pitchFamily="34" charset="0"/>
            </a:endParaRPr>
          </a:p>
        </p:txBody>
      </p:sp>
      <p:sp>
        <p:nvSpPr>
          <p:cNvPr id="30722" name="Rectangle 3"/>
          <p:cNvSpPr>
            <a:spLocks noGrp="1" noChangeArrowheads="1"/>
          </p:cNvSpPr>
          <p:nvPr>
            <p:ph type="body" sz="half" idx="1"/>
          </p:nvPr>
        </p:nvSpPr>
        <p:spPr>
          <a:xfrm>
            <a:off x="381000" y="914400"/>
            <a:ext cx="8382000" cy="5715000"/>
          </a:xfrm>
        </p:spPr>
        <p:txBody>
          <a:bodyPr lIns="90488" tIns="44450" rIns="90488" bIns="44450"/>
          <a:lstStyle/>
          <a:p>
            <a:pPr algn="ctr" eaLnBrk="1" hangingPunct="1">
              <a:lnSpc>
                <a:spcPct val="90000"/>
              </a:lnSpc>
              <a:buClr>
                <a:srgbClr val="FFFF00"/>
              </a:buClr>
              <a:buFont typeface="Wingdings" pitchFamily="2" charset="2"/>
              <a:buNone/>
            </a:pPr>
            <a:r>
              <a:rPr lang="en-US" sz="2400" b="1" dirty="0" smtClean="0">
                <a:solidFill>
                  <a:srgbClr val="FFFF00"/>
                </a:solidFill>
                <a:effectLst/>
                <a:latin typeface="Arial" pitchFamily="34" charset="0"/>
                <a:ea typeface="Arial Unicode MS" pitchFamily="34" charset="-128"/>
              </a:rPr>
              <a:t>Don</a:t>
            </a:r>
            <a:r>
              <a:rPr lang="ja-JP" altLang="en-US" sz="2400" b="1" smtClean="0">
                <a:solidFill>
                  <a:srgbClr val="FFFF00"/>
                </a:solidFill>
                <a:effectLst/>
                <a:latin typeface="Arial" pitchFamily="34" charset="0"/>
                <a:ea typeface="Arial Unicode MS" pitchFamily="34" charset="-128"/>
              </a:rPr>
              <a:t>’</a:t>
            </a:r>
            <a:r>
              <a:rPr lang="en-US" altLang="ja-JP" sz="2400" b="1" dirty="0" smtClean="0">
                <a:solidFill>
                  <a:srgbClr val="FFFF00"/>
                </a:solidFill>
                <a:effectLst/>
                <a:latin typeface="Arial" pitchFamily="34" charset="0"/>
                <a:ea typeface="Arial Unicode MS" pitchFamily="34" charset="-128"/>
                <a:cs typeface="Arial" pitchFamily="34" charset="0"/>
              </a:rPr>
              <a:t>t put all your eggs in one basket</a:t>
            </a:r>
          </a:p>
          <a:p>
            <a:pPr eaLnBrk="1" hangingPunct="1">
              <a:lnSpc>
                <a:spcPct val="90000"/>
              </a:lnSpc>
              <a:buClr>
                <a:srgbClr val="FFFF00"/>
              </a:buClr>
              <a:buFont typeface="Wingdings" pitchFamily="2" charset="2"/>
              <a:buNone/>
            </a:pPr>
            <a:endParaRPr lang="en-US" sz="2000" b="1" dirty="0" smtClean="0">
              <a:solidFill>
                <a:srgbClr val="FFFF00"/>
              </a:solidFill>
              <a:effectLst/>
              <a:latin typeface="Arial" pitchFamily="34" charset="0"/>
              <a:ea typeface="Arial Unicode MS" pitchFamily="34" charset="-128"/>
              <a:cs typeface="Arial" pitchFamily="34" charset="0"/>
            </a:endParaRPr>
          </a:p>
          <a:p>
            <a:pPr eaLnBrk="1" hangingPunct="1">
              <a:lnSpc>
                <a:spcPct val="90000"/>
              </a:lnSpc>
              <a:buClr>
                <a:srgbClr val="FFFF00"/>
              </a:buClr>
            </a:pPr>
            <a:r>
              <a:rPr lang="en-US" sz="2000" dirty="0" smtClean="0">
                <a:effectLst/>
                <a:latin typeface="Arial" pitchFamily="34" charset="0"/>
                <a:ea typeface="Arial Unicode MS" pitchFamily="34" charset="-128"/>
                <a:cs typeface="Arial" pitchFamily="34" charset="0"/>
              </a:rPr>
              <a:t>Long recognized as valuable for investing.</a:t>
            </a:r>
          </a:p>
          <a:p>
            <a:pPr eaLnBrk="1" hangingPunct="1">
              <a:lnSpc>
                <a:spcPct val="90000"/>
              </a:lnSpc>
              <a:buClr>
                <a:srgbClr val="FFFF00"/>
              </a:buClr>
            </a:pPr>
            <a:endParaRPr lang="en-US" sz="2000" dirty="0" smtClean="0">
              <a:effectLst/>
              <a:latin typeface="Arial" pitchFamily="34" charset="0"/>
              <a:ea typeface="Arial Unicode MS" pitchFamily="34" charset="-128"/>
              <a:cs typeface="Arial" pitchFamily="34" charset="0"/>
            </a:endParaRPr>
          </a:p>
          <a:p>
            <a:pPr eaLnBrk="1" hangingPunct="1">
              <a:lnSpc>
                <a:spcPct val="150000"/>
              </a:lnSpc>
              <a:buClr>
                <a:srgbClr val="FFFF00"/>
              </a:buClr>
            </a:pPr>
            <a:r>
              <a:rPr lang="en-US" sz="2000" dirty="0" smtClean="0">
                <a:effectLst/>
                <a:latin typeface="Arial" pitchFamily="34" charset="0"/>
                <a:ea typeface="Arial Unicode MS" pitchFamily="34" charset="-128"/>
                <a:cs typeface="Arial" pitchFamily="34" charset="0"/>
              </a:rPr>
              <a:t>How about your income taxes ?</a:t>
            </a:r>
          </a:p>
          <a:p>
            <a:pPr lvl="1" eaLnBrk="1" hangingPunct="1">
              <a:lnSpc>
                <a:spcPct val="150000"/>
              </a:lnSpc>
              <a:buClr>
                <a:srgbClr val="FFFF00"/>
              </a:buClr>
            </a:pPr>
            <a:r>
              <a:rPr lang="en-US" sz="2000" dirty="0" smtClean="0">
                <a:solidFill>
                  <a:srgbClr val="FFFF66"/>
                </a:solidFill>
                <a:effectLst/>
                <a:latin typeface="Arial" pitchFamily="34" charset="0"/>
                <a:ea typeface="Arial Unicode MS" pitchFamily="34" charset="-128"/>
                <a:cs typeface="Arial" pitchFamily="34" charset="0"/>
              </a:rPr>
              <a:t>Tax Diversification</a:t>
            </a:r>
            <a:r>
              <a:rPr lang="en-US" sz="2000" dirty="0" smtClean="0">
                <a:effectLst/>
                <a:latin typeface="Arial" pitchFamily="34" charset="0"/>
                <a:ea typeface="Arial Unicode MS" pitchFamily="34" charset="-128"/>
                <a:cs typeface="Arial" pitchFamily="34" charset="0"/>
              </a:rPr>
              <a:t>: gives you the flexibility to use various tax strategies in the future</a:t>
            </a:r>
          </a:p>
          <a:p>
            <a:pPr lvl="2" eaLnBrk="1" hangingPunct="1">
              <a:lnSpc>
                <a:spcPct val="150000"/>
              </a:lnSpc>
              <a:buClr>
                <a:srgbClr val="FFFF00"/>
              </a:buClr>
            </a:pPr>
            <a:r>
              <a:rPr lang="en-US" sz="2000" dirty="0" smtClean="0">
                <a:effectLst/>
                <a:latin typeface="Arial" pitchFamily="34" charset="0"/>
                <a:ea typeface="Arial Unicode MS" pitchFamily="34" charset="-128"/>
                <a:cs typeface="Arial" pitchFamily="34" charset="0"/>
              </a:rPr>
              <a:t>Taxable accounts </a:t>
            </a:r>
            <a:endParaRPr lang="en-US" sz="2000" dirty="0" smtClean="0">
              <a:solidFill>
                <a:srgbClr val="66FF66"/>
              </a:solidFill>
              <a:effectLst/>
              <a:latin typeface="Arial" pitchFamily="34" charset="0"/>
              <a:ea typeface="Arial Unicode MS" pitchFamily="34" charset="-128"/>
              <a:cs typeface="Arial" pitchFamily="34" charset="0"/>
            </a:endParaRPr>
          </a:p>
          <a:p>
            <a:pPr lvl="2" eaLnBrk="1" hangingPunct="1">
              <a:lnSpc>
                <a:spcPct val="150000"/>
              </a:lnSpc>
              <a:buClr>
                <a:srgbClr val="FFFF00"/>
              </a:buClr>
            </a:pPr>
            <a:r>
              <a:rPr lang="en-US" sz="2000" dirty="0" smtClean="0">
                <a:effectLst/>
                <a:latin typeface="Arial" pitchFamily="34" charset="0"/>
                <a:ea typeface="Arial Unicode MS" pitchFamily="34" charset="-128"/>
                <a:cs typeface="Arial" pitchFamily="34" charset="0"/>
              </a:rPr>
              <a:t>Tax-deferred accounts </a:t>
            </a:r>
            <a:endParaRPr lang="en-US" sz="2000" dirty="0" smtClean="0">
              <a:solidFill>
                <a:srgbClr val="66FF66"/>
              </a:solidFill>
              <a:effectLst/>
              <a:latin typeface="Arial" pitchFamily="34" charset="0"/>
              <a:ea typeface="Arial Unicode MS" pitchFamily="34" charset="-128"/>
              <a:cs typeface="Arial" pitchFamily="34" charset="0"/>
            </a:endParaRPr>
          </a:p>
          <a:p>
            <a:pPr lvl="2" eaLnBrk="1" hangingPunct="1">
              <a:lnSpc>
                <a:spcPct val="150000"/>
              </a:lnSpc>
              <a:buClr>
                <a:srgbClr val="FFFF00"/>
              </a:buClr>
            </a:pPr>
            <a:r>
              <a:rPr lang="en-US" sz="2000" dirty="0" smtClean="0">
                <a:effectLst/>
                <a:latin typeface="Arial" pitchFamily="34" charset="0"/>
                <a:ea typeface="Arial Unicode MS" pitchFamily="34" charset="-128"/>
                <a:cs typeface="Arial" pitchFamily="34" charset="0"/>
              </a:rPr>
              <a:t>Tax-free accounts </a:t>
            </a:r>
            <a:endParaRPr lang="en-US" sz="2000" dirty="0" smtClean="0">
              <a:solidFill>
                <a:srgbClr val="66FF66"/>
              </a:solidFill>
              <a:effectLst/>
              <a:latin typeface="Arial" pitchFamily="34" charset="0"/>
              <a:ea typeface="Arial Unicode MS" pitchFamily="34" charset="-128"/>
              <a:cs typeface="Arial" pitchFamily="34" charset="0"/>
            </a:endParaRPr>
          </a:p>
          <a:p>
            <a:pPr lvl="1" eaLnBrk="1" hangingPunct="1">
              <a:lnSpc>
                <a:spcPct val="90000"/>
              </a:lnSpc>
              <a:buClr>
                <a:srgbClr val="FFFF00"/>
              </a:buClr>
            </a:pPr>
            <a:endParaRPr lang="en-US" sz="2000" b="1" dirty="0" smtClean="0">
              <a:solidFill>
                <a:srgbClr val="66FF66"/>
              </a:solidFill>
              <a:effectLst/>
              <a:latin typeface="Arial" pitchFamily="34" charset="0"/>
              <a:ea typeface="Arial Unicode MS" pitchFamily="34" charset="-128"/>
              <a:cs typeface="Arial" pitchFamily="34" charset="0"/>
            </a:endParaRPr>
          </a:p>
        </p:txBody>
      </p:sp>
    </p:spTree>
  </p:cSld>
  <p:clrMapOvr>
    <a:masterClrMapping/>
  </p:clrMapOvr>
  <p:transition>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rrowheads="1"/>
          </p:cNvSpPr>
          <p:nvPr>
            <p:ph type="title"/>
          </p:nvPr>
        </p:nvSpPr>
        <p:spPr>
          <a:xfrm>
            <a:off x="304800" y="152400"/>
            <a:ext cx="8534400" cy="762000"/>
          </a:xfrm>
        </p:spPr>
        <p:txBody>
          <a:bodyPr lIns="90488" tIns="44450" rIns="90488" bIns="44450"/>
          <a:lstStyle/>
          <a:p>
            <a:pPr lvl="1" eaLnBrk="1" hangingPunct="1">
              <a:defRPr/>
            </a:pPr>
            <a:r>
              <a:rPr lang="en-US" sz="2800" dirty="0" smtClean="0">
                <a:solidFill>
                  <a:srgbClr val="FFFF00"/>
                </a:solidFill>
                <a:latin typeface="Arial" pitchFamily="34" charset="0"/>
                <a:ea typeface="ＭＳ Ｐゴシック" charset="0"/>
                <a:cs typeface="Arial" pitchFamily="34" charset="0"/>
              </a:rPr>
              <a:t>Tax Diversification</a:t>
            </a:r>
            <a:endParaRPr lang="en-US" sz="2400" dirty="0" smtClean="0">
              <a:solidFill>
                <a:srgbClr val="FFFF00"/>
              </a:solidFill>
              <a:latin typeface="Arial" pitchFamily="34" charset="0"/>
              <a:ea typeface="ＭＳ Ｐゴシック" charset="0"/>
              <a:cs typeface="Arial" pitchFamily="34" charset="0"/>
            </a:endParaRPr>
          </a:p>
        </p:txBody>
      </p:sp>
      <p:sp>
        <p:nvSpPr>
          <p:cNvPr id="36866" name="Rectangle 3"/>
          <p:cNvSpPr>
            <a:spLocks noGrp="1" noChangeArrowheads="1"/>
          </p:cNvSpPr>
          <p:nvPr>
            <p:ph type="body" sz="half" idx="1"/>
          </p:nvPr>
        </p:nvSpPr>
        <p:spPr>
          <a:xfrm>
            <a:off x="304800" y="838200"/>
            <a:ext cx="8458200" cy="5867400"/>
          </a:xfrm>
        </p:spPr>
        <p:txBody>
          <a:bodyPr lIns="90488" tIns="44450" rIns="90488" bIns="44450"/>
          <a:lstStyle/>
          <a:p>
            <a:pPr marL="57150" indent="0" eaLnBrk="1" hangingPunct="1">
              <a:lnSpc>
                <a:spcPct val="90000"/>
              </a:lnSpc>
              <a:buClr>
                <a:srgbClr val="FFFF00"/>
              </a:buClr>
              <a:buFont typeface="Wingdings" pitchFamily="2" charset="2"/>
              <a:buNone/>
            </a:pPr>
            <a:r>
              <a:rPr lang="en-US" sz="2400" b="1" dirty="0" smtClean="0">
                <a:solidFill>
                  <a:srgbClr val="FFFF00"/>
                </a:solidFill>
                <a:effectLst/>
                <a:latin typeface="Arial" pitchFamily="34" charset="0"/>
                <a:ea typeface="Arial Unicode MS" pitchFamily="34" charset="-128"/>
              </a:rPr>
              <a:t>Defending Against Future Tax Changes</a:t>
            </a:r>
          </a:p>
          <a:p>
            <a:pPr marL="57150" indent="0" eaLnBrk="1" hangingPunct="1">
              <a:lnSpc>
                <a:spcPct val="90000"/>
              </a:lnSpc>
              <a:buClr>
                <a:srgbClr val="FFFF00"/>
              </a:buClr>
              <a:buNone/>
            </a:pPr>
            <a:r>
              <a:rPr lang="en-US" sz="2000" dirty="0" smtClean="0">
                <a:solidFill>
                  <a:srgbClr val="FFFF66"/>
                </a:solidFill>
                <a:effectLst/>
                <a:latin typeface="Arial" pitchFamily="34" charset="0"/>
                <a:ea typeface="Arial Unicode MS" pitchFamily="34" charset="-128"/>
              </a:rPr>
              <a:t>Taxable accounts</a:t>
            </a:r>
          </a:p>
          <a:p>
            <a:pPr lvl="1" eaLnBrk="1" hangingPunct="1">
              <a:lnSpc>
                <a:spcPct val="90000"/>
              </a:lnSpc>
              <a:buClr>
                <a:srgbClr val="FFFF00"/>
              </a:buClr>
            </a:pPr>
            <a:r>
              <a:rPr lang="en-US" sz="2000" dirty="0" smtClean="0">
                <a:effectLst/>
                <a:latin typeface="Arial" pitchFamily="34" charset="0"/>
                <a:ea typeface="Arial Unicode MS" pitchFamily="34" charset="-128"/>
              </a:rPr>
              <a:t>Limited, special defense</a:t>
            </a:r>
          </a:p>
          <a:p>
            <a:pPr lvl="1" eaLnBrk="1" hangingPunct="1">
              <a:lnSpc>
                <a:spcPct val="90000"/>
              </a:lnSpc>
              <a:buClr>
                <a:srgbClr val="FFFF00"/>
              </a:buClr>
            </a:pPr>
            <a:r>
              <a:rPr lang="en-US" sz="2000" dirty="0" smtClean="0">
                <a:effectLst/>
                <a:latin typeface="Arial" pitchFamily="34" charset="0"/>
                <a:ea typeface="Arial Unicode MS" pitchFamily="34" charset="-128"/>
              </a:rPr>
              <a:t>Can avoid tax by not selling investments</a:t>
            </a:r>
          </a:p>
          <a:p>
            <a:pPr lvl="2" eaLnBrk="1" hangingPunct="1">
              <a:lnSpc>
                <a:spcPct val="90000"/>
              </a:lnSpc>
              <a:buClr>
                <a:srgbClr val="FFFF00"/>
              </a:buClr>
            </a:pPr>
            <a:r>
              <a:rPr lang="en-US" sz="2000" dirty="0" smtClean="0">
                <a:effectLst/>
                <a:latin typeface="Arial" pitchFamily="34" charset="0"/>
                <a:ea typeface="Arial Unicode MS" pitchFamily="34" charset="-128"/>
              </a:rPr>
              <a:t>However, interest, dividends, rents, and distributions are taxable</a:t>
            </a:r>
          </a:p>
          <a:p>
            <a:pPr lvl="2" eaLnBrk="1" hangingPunct="1">
              <a:lnSpc>
                <a:spcPct val="90000"/>
              </a:lnSpc>
              <a:buClr>
                <a:srgbClr val="FFFF00"/>
              </a:buClr>
            </a:pPr>
            <a:r>
              <a:rPr lang="en-US" sz="2000" dirty="0" smtClean="0">
                <a:effectLst/>
                <a:latin typeface="Arial" pitchFamily="34" charset="0"/>
                <a:ea typeface="Arial Unicode MS" pitchFamily="34" charset="-128"/>
              </a:rPr>
              <a:t>Heirs get a step-up in basis</a:t>
            </a:r>
          </a:p>
          <a:p>
            <a:pPr lvl="1" eaLnBrk="1" hangingPunct="1">
              <a:lnSpc>
                <a:spcPct val="90000"/>
              </a:lnSpc>
              <a:buClr>
                <a:srgbClr val="FFFF00"/>
              </a:buClr>
            </a:pPr>
            <a:r>
              <a:rPr lang="en-US" sz="2000" dirty="0" smtClean="0">
                <a:effectLst/>
                <a:latin typeface="Arial" pitchFamily="34" charset="0"/>
                <a:ea typeface="Arial Unicode MS" pitchFamily="34" charset="-128"/>
              </a:rPr>
              <a:t>Can avoid tax by donating to charity</a:t>
            </a:r>
          </a:p>
          <a:p>
            <a:pPr lvl="1" eaLnBrk="1" hangingPunct="1">
              <a:lnSpc>
                <a:spcPct val="90000"/>
              </a:lnSpc>
              <a:buClr>
                <a:srgbClr val="FFFF00"/>
              </a:buClr>
            </a:pPr>
            <a:r>
              <a:rPr lang="en-US" sz="2000" dirty="0" smtClean="0">
                <a:effectLst/>
                <a:latin typeface="Arial" pitchFamily="34" charset="0"/>
                <a:ea typeface="Arial Unicode MS" pitchFamily="34" charset="-128"/>
              </a:rPr>
              <a:t>Reduced tax rate on long term capital gains</a:t>
            </a:r>
          </a:p>
          <a:p>
            <a:pPr marL="57150" indent="0" eaLnBrk="1" hangingPunct="1">
              <a:lnSpc>
                <a:spcPct val="90000"/>
              </a:lnSpc>
              <a:buClr>
                <a:srgbClr val="FFFF00"/>
              </a:buClr>
            </a:pPr>
            <a:endParaRPr lang="en-US" sz="2000" dirty="0" smtClean="0">
              <a:effectLst/>
              <a:latin typeface="Arial" pitchFamily="34" charset="0"/>
              <a:ea typeface="Arial Unicode MS" pitchFamily="34" charset="-128"/>
            </a:endParaRPr>
          </a:p>
          <a:p>
            <a:pPr marL="57150" indent="0" eaLnBrk="1" hangingPunct="1">
              <a:lnSpc>
                <a:spcPct val="90000"/>
              </a:lnSpc>
              <a:buClr>
                <a:srgbClr val="FFFF00"/>
              </a:buClr>
              <a:buNone/>
            </a:pPr>
            <a:r>
              <a:rPr lang="en-US" sz="2000" dirty="0" smtClean="0">
                <a:solidFill>
                  <a:srgbClr val="FFFF66"/>
                </a:solidFill>
                <a:effectLst/>
                <a:latin typeface="Arial" pitchFamily="34" charset="0"/>
                <a:ea typeface="Arial Unicode MS" pitchFamily="34" charset="-128"/>
              </a:rPr>
              <a:t>Tax-deferred accounts</a:t>
            </a:r>
          </a:p>
          <a:p>
            <a:pPr lvl="1" eaLnBrk="1" hangingPunct="1">
              <a:lnSpc>
                <a:spcPct val="90000"/>
              </a:lnSpc>
              <a:buClr>
                <a:srgbClr val="FFFF00"/>
              </a:buClr>
            </a:pPr>
            <a:r>
              <a:rPr lang="en-US" sz="2000" dirty="0" smtClean="0">
                <a:effectLst/>
                <a:latin typeface="Arial" pitchFamily="34" charset="0"/>
                <a:ea typeface="Arial Unicode MS" pitchFamily="34" charset="-128"/>
              </a:rPr>
              <a:t>Only delays taxation</a:t>
            </a:r>
          </a:p>
          <a:p>
            <a:pPr lvl="1" eaLnBrk="1" hangingPunct="1">
              <a:lnSpc>
                <a:spcPct val="90000"/>
              </a:lnSpc>
              <a:buClr>
                <a:srgbClr val="FFFF00"/>
              </a:buClr>
            </a:pPr>
            <a:r>
              <a:rPr lang="en-US" sz="2000" dirty="0" smtClean="0">
                <a:effectLst/>
                <a:latin typeface="Arial" pitchFamily="34" charset="0"/>
                <a:ea typeface="Arial Unicode MS" pitchFamily="34" charset="-128"/>
              </a:rPr>
              <a:t>Age 70½: must start withdrawals</a:t>
            </a:r>
          </a:p>
          <a:p>
            <a:pPr lvl="1" eaLnBrk="1" hangingPunct="1">
              <a:lnSpc>
                <a:spcPct val="90000"/>
              </a:lnSpc>
              <a:buClr>
                <a:srgbClr val="FFFF00"/>
              </a:buClr>
            </a:pPr>
            <a:r>
              <a:rPr lang="en-US" sz="2000" dirty="0" smtClean="0">
                <a:effectLst/>
                <a:latin typeface="Arial" pitchFamily="34" charset="0"/>
                <a:ea typeface="Arial Unicode MS" pitchFamily="34" charset="-128"/>
              </a:rPr>
              <a:t>Age 70½ charitable contributions are tax-free, not deductible</a:t>
            </a:r>
          </a:p>
          <a:p>
            <a:pPr marL="57150" indent="0" eaLnBrk="1" hangingPunct="1">
              <a:lnSpc>
                <a:spcPct val="90000"/>
              </a:lnSpc>
              <a:buClr>
                <a:srgbClr val="FFFF00"/>
              </a:buClr>
            </a:pPr>
            <a:endParaRPr lang="en-US" sz="2000" dirty="0" smtClean="0">
              <a:effectLst/>
              <a:latin typeface="Arial" pitchFamily="34" charset="0"/>
              <a:ea typeface="Arial Unicode MS" pitchFamily="34" charset="-128"/>
            </a:endParaRPr>
          </a:p>
          <a:p>
            <a:pPr marL="57150" indent="0" eaLnBrk="1" hangingPunct="1">
              <a:lnSpc>
                <a:spcPct val="90000"/>
              </a:lnSpc>
              <a:buClr>
                <a:srgbClr val="FFFF00"/>
              </a:buClr>
              <a:buNone/>
            </a:pPr>
            <a:r>
              <a:rPr lang="en-US" sz="2000" dirty="0" smtClean="0">
                <a:solidFill>
                  <a:srgbClr val="FFFF66"/>
                </a:solidFill>
                <a:effectLst/>
                <a:latin typeface="Arial" pitchFamily="34" charset="0"/>
                <a:ea typeface="Arial Unicode MS" pitchFamily="34" charset="-128"/>
              </a:rPr>
              <a:t>Tax-free accounts</a:t>
            </a:r>
          </a:p>
          <a:p>
            <a:pPr lvl="1" eaLnBrk="1" hangingPunct="1">
              <a:lnSpc>
                <a:spcPct val="90000"/>
              </a:lnSpc>
              <a:buClr>
                <a:srgbClr val="FFFF00"/>
              </a:buClr>
            </a:pPr>
            <a:r>
              <a:rPr lang="en-US" sz="2000" dirty="0" smtClean="0">
                <a:effectLst/>
                <a:latin typeface="Arial" pitchFamily="34" charset="0"/>
                <a:ea typeface="Arial Unicode MS" pitchFamily="34" charset="-128"/>
              </a:rPr>
              <a:t>The best defense</a:t>
            </a:r>
          </a:p>
        </p:txBody>
      </p:sp>
    </p:spTree>
  </p:cSld>
  <p:clrMapOvr>
    <a:masterClrMapping/>
  </p:clrMapOvr>
  <p:transition>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rrowheads="1"/>
          </p:cNvSpPr>
          <p:nvPr>
            <p:ph type="title"/>
          </p:nvPr>
        </p:nvSpPr>
        <p:spPr>
          <a:xfrm>
            <a:off x="304800" y="76200"/>
            <a:ext cx="8534400" cy="914400"/>
          </a:xfrm>
        </p:spPr>
        <p:txBody>
          <a:bodyPr lIns="90488" tIns="44450" rIns="90488" bIns="44450"/>
          <a:lstStyle/>
          <a:p>
            <a:pPr eaLnBrk="1" hangingPunct="1"/>
            <a:r>
              <a:rPr lang="en-US" sz="2800" dirty="0" smtClean="0">
                <a:solidFill>
                  <a:srgbClr val="FFFF00"/>
                </a:solidFill>
                <a:latin typeface="Arial" pitchFamily="34" charset="0"/>
                <a:cs typeface="Arial" pitchFamily="34" charset="0"/>
              </a:rPr>
              <a:t>Tax Diversification</a:t>
            </a:r>
            <a:endParaRPr lang="en-US" sz="2000" dirty="0" smtClean="0">
              <a:solidFill>
                <a:srgbClr val="FFFF00"/>
              </a:solidFill>
              <a:latin typeface="Arial" pitchFamily="34" charset="0"/>
              <a:cs typeface="Arial" pitchFamily="34" charset="0"/>
            </a:endParaRPr>
          </a:p>
        </p:txBody>
      </p:sp>
      <p:sp>
        <p:nvSpPr>
          <p:cNvPr id="32770" name="Rectangle 3"/>
          <p:cNvSpPr>
            <a:spLocks noGrp="1" noChangeArrowheads="1"/>
          </p:cNvSpPr>
          <p:nvPr>
            <p:ph type="body" sz="half" idx="1"/>
          </p:nvPr>
        </p:nvSpPr>
        <p:spPr>
          <a:xfrm>
            <a:off x="533400" y="1143000"/>
            <a:ext cx="8359775" cy="5791200"/>
          </a:xfrm>
        </p:spPr>
        <p:txBody>
          <a:bodyPr lIns="90488" tIns="44450" rIns="90488" bIns="44450"/>
          <a:lstStyle/>
          <a:p>
            <a:pPr eaLnBrk="1" hangingPunct="1">
              <a:lnSpc>
                <a:spcPct val="90000"/>
              </a:lnSpc>
              <a:buClr>
                <a:srgbClr val="FFFF00"/>
              </a:buClr>
              <a:buFont typeface="Wingdings" pitchFamily="2" charset="2"/>
              <a:buNone/>
            </a:pPr>
            <a:r>
              <a:rPr lang="en-US" sz="2400" b="1" dirty="0" smtClean="0">
                <a:solidFill>
                  <a:srgbClr val="FFFF00"/>
                </a:solidFill>
                <a:effectLst/>
                <a:latin typeface="Arial" pitchFamily="34" charset="0"/>
                <a:ea typeface="Arial Unicode MS" pitchFamily="34" charset="-128"/>
              </a:rPr>
              <a:t>Taxable Accounts</a:t>
            </a:r>
          </a:p>
          <a:p>
            <a:pPr eaLnBrk="1" hangingPunct="1">
              <a:lnSpc>
                <a:spcPct val="90000"/>
              </a:lnSpc>
              <a:buClr>
                <a:srgbClr val="FFFF00"/>
              </a:buClr>
            </a:pPr>
            <a:r>
              <a:rPr lang="en-US" sz="2000" dirty="0" smtClean="0">
                <a:effectLst/>
                <a:latin typeface="Arial" pitchFamily="34" charset="0"/>
                <a:ea typeface="Arial Unicode MS" pitchFamily="34" charset="-128"/>
              </a:rPr>
              <a:t>Use investments that can earn long term capital gains</a:t>
            </a:r>
          </a:p>
          <a:p>
            <a:pPr lvl="1" eaLnBrk="1" hangingPunct="1">
              <a:lnSpc>
                <a:spcPct val="90000"/>
              </a:lnSpc>
              <a:buClr>
                <a:srgbClr val="FFFF00"/>
              </a:buClr>
            </a:pPr>
            <a:r>
              <a:rPr lang="en-US" sz="2000" dirty="0" smtClean="0">
                <a:effectLst/>
                <a:latin typeface="Arial" pitchFamily="34" charset="0"/>
                <a:ea typeface="Arial Unicode MS" pitchFamily="34" charset="-128"/>
              </a:rPr>
              <a:t>Stocks, Mutual Funds, ETFs, MLPs</a:t>
            </a:r>
          </a:p>
          <a:p>
            <a:pPr lvl="1" eaLnBrk="1" hangingPunct="1">
              <a:lnSpc>
                <a:spcPct val="90000"/>
              </a:lnSpc>
              <a:buClr>
                <a:srgbClr val="FFFF00"/>
              </a:buClr>
            </a:pPr>
            <a:r>
              <a:rPr lang="en-US" sz="2000" dirty="0" smtClean="0">
                <a:effectLst/>
                <a:latin typeface="Arial" pitchFamily="34" charset="0"/>
                <a:ea typeface="Arial Unicode MS" pitchFamily="34" charset="-128"/>
              </a:rPr>
              <a:t>Real Estate</a:t>
            </a:r>
          </a:p>
          <a:p>
            <a:pPr lvl="1" eaLnBrk="1" hangingPunct="1">
              <a:lnSpc>
                <a:spcPct val="90000"/>
              </a:lnSpc>
              <a:buClr>
                <a:srgbClr val="FFFF00"/>
              </a:buClr>
            </a:pPr>
            <a:r>
              <a:rPr lang="en-US" sz="2000" dirty="0" smtClean="0">
                <a:effectLst/>
                <a:latin typeface="Arial" pitchFamily="34" charset="0"/>
                <a:ea typeface="Arial Unicode MS" pitchFamily="34" charset="-128"/>
              </a:rPr>
              <a:t>Personal residence: $250M / $500M exclusion from taxation</a:t>
            </a:r>
          </a:p>
          <a:p>
            <a:pPr lvl="1" eaLnBrk="1" hangingPunct="1">
              <a:lnSpc>
                <a:spcPct val="90000"/>
              </a:lnSpc>
              <a:buClr>
                <a:srgbClr val="FFFF00"/>
              </a:buClr>
            </a:pPr>
            <a:r>
              <a:rPr lang="en-US" sz="2000" dirty="0" smtClean="0">
                <a:solidFill>
                  <a:srgbClr val="FF99CC"/>
                </a:solidFill>
                <a:effectLst/>
                <a:latin typeface="Arial" pitchFamily="34" charset="0"/>
                <a:ea typeface="Arial Unicode MS" pitchFamily="34" charset="-128"/>
              </a:rPr>
              <a:t>Taxable income counts towards AGI</a:t>
            </a:r>
          </a:p>
          <a:p>
            <a:pPr lvl="1" eaLnBrk="1" hangingPunct="1">
              <a:lnSpc>
                <a:spcPct val="90000"/>
              </a:lnSpc>
              <a:buClr>
                <a:srgbClr val="FFFF00"/>
              </a:buClr>
            </a:pPr>
            <a:endParaRPr lang="en-US" sz="1800" dirty="0" smtClean="0">
              <a:effectLst/>
              <a:latin typeface="Arial" pitchFamily="34" charset="0"/>
              <a:ea typeface="Arial Unicode MS" pitchFamily="34" charset="-128"/>
            </a:endParaRPr>
          </a:p>
          <a:p>
            <a:pPr eaLnBrk="1" hangingPunct="1">
              <a:lnSpc>
                <a:spcPct val="90000"/>
              </a:lnSpc>
              <a:buClr>
                <a:srgbClr val="FFFF00"/>
              </a:buClr>
              <a:buFont typeface="Wingdings" pitchFamily="2" charset="2"/>
              <a:buNone/>
            </a:pPr>
            <a:r>
              <a:rPr lang="en-US" sz="2400" b="1" dirty="0" smtClean="0">
                <a:solidFill>
                  <a:srgbClr val="FFFF00"/>
                </a:solidFill>
                <a:effectLst/>
                <a:latin typeface="Arial" pitchFamily="34" charset="0"/>
                <a:ea typeface="Arial Unicode MS" pitchFamily="34" charset="-128"/>
              </a:rPr>
              <a:t>Tax Deferred Accounts</a:t>
            </a:r>
          </a:p>
          <a:p>
            <a:pPr lvl="1" eaLnBrk="1" hangingPunct="1">
              <a:lnSpc>
                <a:spcPct val="90000"/>
              </a:lnSpc>
              <a:buClr>
                <a:srgbClr val="FFFF00"/>
              </a:buClr>
            </a:pPr>
            <a:r>
              <a:rPr lang="en-US" sz="2000" dirty="0" smtClean="0">
                <a:effectLst/>
                <a:latin typeface="Arial" pitchFamily="34" charset="0"/>
                <a:ea typeface="Arial Unicode MS" pitchFamily="34" charset="-128"/>
              </a:rPr>
              <a:t>Traditional IRAs, 401k plans, 403b plans, 457 plans</a:t>
            </a:r>
          </a:p>
          <a:p>
            <a:pPr lvl="1" eaLnBrk="1" hangingPunct="1">
              <a:lnSpc>
                <a:spcPct val="90000"/>
              </a:lnSpc>
              <a:buClr>
                <a:srgbClr val="FFFF00"/>
              </a:buClr>
            </a:pPr>
            <a:r>
              <a:rPr lang="en-US" sz="2000" dirty="0" smtClean="0">
                <a:effectLst/>
                <a:latin typeface="Arial" pitchFamily="34" charset="0"/>
                <a:ea typeface="Arial Unicode MS" pitchFamily="34" charset="-128"/>
              </a:rPr>
              <a:t>Insurance Annuities</a:t>
            </a:r>
          </a:p>
          <a:p>
            <a:pPr lvl="1" eaLnBrk="1" hangingPunct="1">
              <a:lnSpc>
                <a:spcPct val="90000"/>
              </a:lnSpc>
              <a:buClr>
                <a:srgbClr val="FFFF00"/>
              </a:buClr>
            </a:pPr>
            <a:r>
              <a:rPr lang="en-US" sz="2000" dirty="0" smtClean="0">
                <a:effectLst/>
                <a:latin typeface="Arial" pitchFamily="34" charset="0"/>
                <a:ea typeface="Arial Unicode MS" pitchFamily="34" charset="-128"/>
              </a:rPr>
              <a:t>Strive for highest rate of return; no worrying about current taxes</a:t>
            </a:r>
          </a:p>
          <a:p>
            <a:pPr lvl="1" eaLnBrk="1" hangingPunct="1">
              <a:lnSpc>
                <a:spcPct val="90000"/>
              </a:lnSpc>
              <a:buClr>
                <a:srgbClr val="FFFF00"/>
              </a:buClr>
            </a:pPr>
            <a:r>
              <a:rPr lang="en-US" sz="2000" dirty="0" smtClean="0">
                <a:solidFill>
                  <a:srgbClr val="66FF66"/>
                </a:solidFill>
                <a:effectLst/>
                <a:latin typeface="Arial" pitchFamily="34" charset="0"/>
                <a:ea typeface="Arial Unicode MS" pitchFamily="34" charset="-128"/>
              </a:rPr>
              <a:t>Does not count towards AGI until withdrawn</a:t>
            </a:r>
          </a:p>
          <a:p>
            <a:pPr lvl="1" eaLnBrk="1" hangingPunct="1">
              <a:lnSpc>
                <a:spcPct val="90000"/>
              </a:lnSpc>
              <a:buClr>
                <a:srgbClr val="FFFF00"/>
              </a:buClr>
            </a:pPr>
            <a:r>
              <a:rPr lang="en-US" sz="2000" dirty="0" smtClean="0">
                <a:effectLst/>
                <a:latin typeface="Arial" pitchFamily="34" charset="0"/>
                <a:ea typeface="Arial Unicode MS" pitchFamily="34" charset="-128"/>
              </a:rPr>
              <a:t>Taxed at ordinary income tax rates when withdrawn</a:t>
            </a:r>
          </a:p>
          <a:p>
            <a:pPr lvl="1" eaLnBrk="1" hangingPunct="1">
              <a:lnSpc>
                <a:spcPct val="90000"/>
              </a:lnSpc>
              <a:buClr>
                <a:srgbClr val="FFFF00"/>
              </a:buClr>
            </a:pPr>
            <a:r>
              <a:rPr lang="en-US" sz="2000" dirty="0" smtClean="0">
                <a:solidFill>
                  <a:srgbClr val="FF99CC"/>
                </a:solidFill>
                <a:effectLst/>
                <a:latin typeface="Arial" pitchFamily="34" charset="0"/>
                <a:ea typeface="Arial Unicode MS" pitchFamily="34" charset="-128"/>
              </a:rPr>
              <a:t>Counts towards AGI when withdrawn</a:t>
            </a:r>
          </a:p>
          <a:p>
            <a:pPr eaLnBrk="1" hangingPunct="1">
              <a:lnSpc>
                <a:spcPct val="90000"/>
              </a:lnSpc>
              <a:buClr>
                <a:srgbClr val="FFFF00"/>
              </a:buClr>
              <a:buFont typeface="Wingdings" pitchFamily="2" charset="2"/>
              <a:buNone/>
            </a:pPr>
            <a:endParaRPr lang="en-US" sz="1800" b="1" dirty="0" smtClean="0">
              <a:solidFill>
                <a:srgbClr val="FFFF00"/>
              </a:solidFill>
              <a:effectLst/>
              <a:latin typeface="Arial" pitchFamily="34" charset="0"/>
              <a:ea typeface="Arial Unicode MS" pitchFamily="34" charset="-128"/>
            </a:endParaRPr>
          </a:p>
        </p:txBody>
      </p:sp>
    </p:spTree>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Grp="1" noChangeArrowheads="1"/>
          </p:cNvSpPr>
          <p:nvPr>
            <p:ph type="body" sz="half" idx="1"/>
          </p:nvPr>
        </p:nvSpPr>
        <p:spPr>
          <a:xfrm>
            <a:off x="381000" y="304800"/>
            <a:ext cx="8458200" cy="6248400"/>
          </a:xfrm>
        </p:spPr>
        <p:txBody>
          <a:bodyPr lIns="90488" tIns="44450" rIns="90488" bIns="44450"/>
          <a:lstStyle/>
          <a:p>
            <a:pPr algn="ctr" eaLnBrk="1" hangingPunct="1">
              <a:lnSpc>
                <a:spcPct val="150000"/>
              </a:lnSpc>
              <a:buClr>
                <a:srgbClr val="FFFF00"/>
              </a:buClr>
              <a:buFont typeface="Wingdings" pitchFamily="2" charset="2"/>
              <a:buNone/>
              <a:defRPr/>
            </a:pPr>
            <a:r>
              <a:rPr lang="en-US" sz="2400" dirty="0" smtClean="0">
                <a:latin typeface="Arial Unicode MS" pitchFamily="34" charset="-128"/>
                <a:ea typeface="Arial Unicode MS" pitchFamily="34" charset="-128"/>
                <a:cs typeface="Arial Unicode MS" pitchFamily="34" charset="-128"/>
              </a:rPr>
              <a:t>   </a:t>
            </a:r>
          </a:p>
          <a:p>
            <a:pPr algn="ctr" eaLnBrk="1" hangingPunct="1">
              <a:lnSpc>
                <a:spcPct val="150000"/>
              </a:lnSpc>
              <a:buClr>
                <a:srgbClr val="FFFF00"/>
              </a:buClr>
              <a:buFont typeface="Wingdings" pitchFamily="2" charset="2"/>
              <a:buNone/>
              <a:defRPr/>
            </a:pPr>
            <a:r>
              <a:rPr lang="en-US" sz="3600" dirty="0" smtClean="0">
                <a:solidFill>
                  <a:srgbClr val="FFFF00"/>
                </a:solidFill>
                <a:latin typeface="Arial Unicode MS" pitchFamily="34" charset="-128"/>
                <a:ea typeface="Arial Unicode MS" pitchFamily="34" charset="-128"/>
                <a:cs typeface="Arial Unicode MS" pitchFamily="34" charset="-128"/>
              </a:rPr>
              <a:t>Adapt or Die</a:t>
            </a:r>
          </a:p>
          <a:p>
            <a:pPr algn="ctr" eaLnBrk="1" hangingPunct="1">
              <a:lnSpc>
                <a:spcPct val="150000"/>
              </a:lnSpc>
              <a:buClr>
                <a:srgbClr val="FFFF00"/>
              </a:buClr>
              <a:buFont typeface="Wingdings" pitchFamily="2" charset="2"/>
              <a:buNone/>
              <a:defRPr/>
            </a:pPr>
            <a:endParaRPr lang="en-US" dirty="0" smtClean="0">
              <a:solidFill>
                <a:srgbClr val="FFFF00"/>
              </a:solidFill>
              <a:latin typeface="Arial Unicode MS" pitchFamily="34" charset="-128"/>
              <a:ea typeface="Arial Unicode MS" pitchFamily="34" charset="-128"/>
              <a:cs typeface="Arial Unicode MS" pitchFamily="34" charset="-128"/>
            </a:endParaRPr>
          </a:p>
        </p:txBody>
      </p:sp>
      <p:sp>
        <p:nvSpPr>
          <p:cNvPr id="5123" name="Rectangle 3"/>
          <p:cNvSpPr>
            <a:spLocks noChangeArrowheads="1"/>
          </p:cNvSpPr>
          <p:nvPr/>
        </p:nvSpPr>
        <p:spPr bwMode="auto">
          <a:xfrm>
            <a:off x="2886075" y="1600200"/>
            <a:ext cx="9144000" cy="457200"/>
          </a:xfrm>
          <a:prstGeom prst="rect">
            <a:avLst/>
          </a:prstGeom>
          <a:noFill/>
          <a:ln w="9525">
            <a:noFill/>
            <a:miter lim="800000"/>
            <a:headEnd/>
            <a:tailEnd/>
          </a:ln>
        </p:spPr>
        <p:txBody>
          <a:bodyPr wrap="none" bIns="106329" anchor="ctr">
            <a:spAutoFit/>
          </a:bodyPr>
          <a:lstStyle/>
          <a:p>
            <a:pPr eaLnBrk="0" hangingPunct="0"/>
            <a:r>
              <a:rPr lang="en-US" altLang="en-US" sz="1100" b="1">
                <a:solidFill>
                  <a:srgbClr val="545454"/>
                </a:solidFill>
                <a:latin typeface="Arial" charset="0"/>
              </a:rPr>
              <a:t>.</a:t>
            </a:r>
            <a:endParaRPr lang="en-US" altLang="en-US"/>
          </a:p>
        </p:txBody>
      </p:sp>
      <p:pic>
        <p:nvPicPr>
          <p:cNvPr id="4100" name="Picture 9" descr="C:\Users\Herb\AppData\Local\Microsoft\Windows\INetCache\IE\MKG4B8R6\typewriter[1].jpg"/>
          <p:cNvPicPr>
            <a:picLocks noChangeAspect="1" noChangeArrowheads="1"/>
          </p:cNvPicPr>
          <p:nvPr/>
        </p:nvPicPr>
        <p:blipFill>
          <a:blip r:embed="rId3" cstate="print"/>
          <a:srcRect/>
          <a:stretch>
            <a:fillRect/>
          </a:stretch>
        </p:blipFill>
        <p:spPr bwMode="auto">
          <a:xfrm>
            <a:off x="5556250" y="4572000"/>
            <a:ext cx="1570038" cy="1447800"/>
          </a:xfrm>
          <a:prstGeom prst="rect">
            <a:avLst/>
          </a:prstGeom>
          <a:noFill/>
          <a:ln w="9525">
            <a:noFill/>
            <a:miter lim="800000"/>
            <a:headEnd/>
            <a:tailEnd/>
          </a:ln>
        </p:spPr>
      </p:pic>
      <p:pic>
        <p:nvPicPr>
          <p:cNvPr id="4101" name="Picture 10" descr="C:\Users\Herb\AppData\Local\Microsoft\Windows\INetCache\IE\W5FGVB2L\blockbuster-store-closing[1].png"/>
          <p:cNvPicPr>
            <a:picLocks noChangeAspect="1" noChangeArrowheads="1"/>
          </p:cNvPicPr>
          <p:nvPr/>
        </p:nvPicPr>
        <p:blipFill>
          <a:blip r:embed="rId4" cstate="print"/>
          <a:srcRect/>
          <a:stretch>
            <a:fillRect/>
          </a:stretch>
        </p:blipFill>
        <p:spPr bwMode="auto">
          <a:xfrm>
            <a:off x="2100263" y="4572000"/>
            <a:ext cx="2176462" cy="1447800"/>
          </a:xfrm>
          <a:prstGeom prst="rect">
            <a:avLst/>
          </a:prstGeom>
          <a:noFill/>
          <a:ln w="9525">
            <a:noFill/>
            <a:miter lim="800000"/>
            <a:headEnd/>
            <a:tailEnd/>
          </a:ln>
        </p:spPr>
      </p:pic>
      <p:pic>
        <p:nvPicPr>
          <p:cNvPr id="4102" name="Picture 13" descr="C:\Users\Herb\AppData\Local\Microsoft\Windows\INetCache\IE\MKG4B8R6\At&amp;tPhone[1].jpg"/>
          <p:cNvPicPr>
            <a:picLocks noChangeAspect="1" noChangeArrowheads="1"/>
          </p:cNvPicPr>
          <p:nvPr/>
        </p:nvPicPr>
        <p:blipFill>
          <a:blip r:embed="rId5" cstate="print"/>
          <a:srcRect/>
          <a:stretch>
            <a:fillRect/>
          </a:stretch>
        </p:blipFill>
        <p:spPr bwMode="auto">
          <a:xfrm>
            <a:off x="6340475" y="2468563"/>
            <a:ext cx="1263650" cy="1684337"/>
          </a:xfrm>
          <a:prstGeom prst="rect">
            <a:avLst/>
          </a:prstGeom>
          <a:noFill/>
          <a:ln w="9525">
            <a:noFill/>
            <a:miter lim="800000"/>
            <a:headEnd/>
            <a:tailEnd/>
          </a:ln>
        </p:spPr>
      </p:pic>
      <p:pic>
        <p:nvPicPr>
          <p:cNvPr id="4103" name="Picture 14" descr="C:\Users\Herb\AppData\Local\Microsoft\Windows\INetCache\IE\0RU8529Q\woolly-mammoth[1].png"/>
          <p:cNvPicPr>
            <a:picLocks noChangeAspect="1" noChangeArrowheads="1"/>
          </p:cNvPicPr>
          <p:nvPr/>
        </p:nvPicPr>
        <p:blipFill>
          <a:blip r:embed="rId6" cstate="print"/>
          <a:srcRect/>
          <a:stretch>
            <a:fillRect/>
          </a:stretch>
        </p:blipFill>
        <p:spPr bwMode="auto">
          <a:xfrm>
            <a:off x="1447800" y="2455863"/>
            <a:ext cx="1603375" cy="1700212"/>
          </a:xfrm>
          <a:prstGeom prst="rect">
            <a:avLst/>
          </a:prstGeom>
          <a:noFill/>
          <a:ln w="9525">
            <a:noFill/>
            <a:miter lim="800000"/>
            <a:headEnd/>
            <a:tailEnd/>
          </a:ln>
        </p:spPr>
      </p:pic>
      <p:pic>
        <p:nvPicPr>
          <p:cNvPr id="4104" name="Picture 15" descr="C:\Users\Herb\AppData\Local\Microsoft\Windows\INetCache\IE\KTZ4UNYJ\dinosaur[1].jpg"/>
          <p:cNvPicPr>
            <a:picLocks noChangeAspect="1" noChangeArrowheads="1"/>
          </p:cNvPicPr>
          <p:nvPr/>
        </p:nvPicPr>
        <p:blipFill>
          <a:blip r:embed="rId7" cstate="print"/>
          <a:srcRect/>
          <a:stretch>
            <a:fillRect/>
          </a:stretch>
        </p:blipFill>
        <p:spPr bwMode="auto">
          <a:xfrm>
            <a:off x="3451225" y="2478088"/>
            <a:ext cx="2554288" cy="1682750"/>
          </a:xfrm>
          <a:prstGeom prst="rect">
            <a:avLst/>
          </a:prstGeom>
          <a:noFill/>
          <a:ln w="9525">
            <a:noFill/>
            <a:miter lim="800000"/>
            <a:headEnd/>
            <a:tailEnd/>
          </a:ln>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1000"/>
                                  </p:stCondLst>
                                  <p:childTnLst>
                                    <p:set>
                                      <p:cBhvr>
                                        <p:cTn id="6" dur="1" fill="hold">
                                          <p:stCondLst>
                                            <p:cond delay="0"/>
                                          </p:stCondLst>
                                        </p:cTn>
                                        <p:tgtEl>
                                          <p:spTgt spid="4103"/>
                                        </p:tgtEl>
                                        <p:attrNameLst>
                                          <p:attrName>style.visibility</p:attrName>
                                        </p:attrNameLst>
                                      </p:cBhvr>
                                      <p:to>
                                        <p:strVal val="visible"/>
                                      </p:to>
                                    </p:set>
                                  </p:childTnLst>
                                </p:cTn>
                              </p:par>
                            </p:childTnLst>
                          </p:cTn>
                        </p:par>
                        <p:par>
                          <p:cTn id="7" fill="hold" nodeType="afterGroup">
                            <p:stCondLst>
                              <p:cond delay="1000"/>
                            </p:stCondLst>
                            <p:childTnLst>
                              <p:par>
                                <p:cTn id="8" presetID="1" presetClass="entr" presetSubtype="0" fill="hold" nodeType="afterEffect">
                                  <p:stCondLst>
                                    <p:cond delay="1000"/>
                                  </p:stCondLst>
                                  <p:childTnLst>
                                    <p:set>
                                      <p:cBhvr>
                                        <p:cTn id="9" dur="1" fill="hold">
                                          <p:stCondLst>
                                            <p:cond delay="0"/>
                                          </p:stCondLst>
                                        </p:cTn>
                                        <p:tgtEl>
                                          <p:spTgt spid="4104"/>
                                        </p:tgtEl>
                                        <p:attrNameLst>
                                          <p:attrName>style.visibility</p:attrName>
                                        </p:attrNameLst>
                                      </p:cBhvr>
                                      <p:to>
                                        <p:strVal val="visible"/>
                                      </p:to>
                                    </p:set>
                                  </p:childTnLst>
                                </p:cTn>
                              </p:par>
                            </p:childTnLst>
                          </p:cTn>
                        </p:par>
                        <p:par>
                          <p:cTn id="10" fill="hold" nodeType="afterGroup">
                            <p:stCondLst>
                              <p:cond delay="2000"/>
                            </p:stCondLst>
                            <p:childTnLst>
                              <p:par>
                                <p:cTn id="11" presetID="1" presetClass="entr" presetSubtype="0" fill="hold" nodeType="afterEffect">
                                  <p:stCondLst>
                                    <p:cond delay="1000"/>
                                  </p:stCondLst>
                                  <p:childTnLst>
                                    <p:set>
                                      <p:cBhvr>
                                        <p:cTn id="12" dur="1" fill="hold">
                                          <p:stCondLst>
                                            <p:cond delay="0"/>
                                          </p:stCondLst>
                                        </p:cTn>
                                        <p:tgtEl>
                                          <p:spTgt spid="4102"/>
                                        </p:tgtEl>
                                        <p:attrNameLst>
                                          <p:attrName>style.visibility</p:attrName>
                                        </p:attrNameLst>
                                      </p:cBhvr>
                                      <p:to>
                                        <p:strVal val="visible"/>
                                      </p:to>
                                    </p:set>
                                  </p:childTnLst>
                                </p:cTn>
                              </p:par>
                            </p:childTnLst>
                          </p:cTn>
                        </p:par>
                        <p:par>
                          <p:cTn id="13" fill="hold" nodeType="afterGroup">
                            <p:stCondLst>
                              <p:cond delay="3000"/>
                            </p:stCondLst>
                            <p:childTnLst>
                              <p:par>
                                <p:cTn id="14" presetID="1" presetClass="entr" presetSubtype="0" fill="hold" nodeType="afterEffect">
                                  <p:stCondLst>
                                    <p:cond delay="1000"/>
                                  </p:stCondLst>
                                  <p:childTnLst>
                                    <p:set>
                                      <p:cBhvr>
                                        <p:cTn id="15" dur="1" fill="hold">
                                          <p:stCondLst>
                                            <p:cond delay="0"/>
                                          </p:stCondLst>
                                        </p:cTn>
                                        <p:tgtEl>
                                          <p:spTgt spid="4101"/>
                                        </p:tgtEl>
                                        <p:attrNameLst>
                                          <p:attrName>style.visibility</p:attrName>
                                        </p:attrNameLst>
                                      </p:cBhvr>
                                      <p:to>
                                        <p:strVal val="visible"/>
                                      </p:to>
                                    </p:set>
                                  </p:childTnLst>
                                </p:cTn>
                              </p:par>
                            </p:childTnLst>
                          </p:cTn>
                        </p:par>
                        <p:par>
                          <p:cTn id="16" fill="hold" nodeType="afterGroup">
                            <p:stCondLst>
                              <p:cond delay="4000"/>
                            </p:stCondLst>
                            <p:childTnLst>
                              <p:par>
                                <p:cTn id="17" presetID="1" presetClass="entr" presetSubtype="0" fill="hold" nodeType="afterEffect">
                                  <p:stCondLst>
                                    <p:cond delay="1000"/>
                                  </p:stCondLst>
                                  <p:childTnLst>
                                    <p:set>
                                      <p:cBhvr>
                                        <p:cTn id="18" dur="1" fill="hold">
                                          <p:stCondLst>
                                            <p:cond delay="0"/>
                                          </p:stCondLst>
                                        </p:cTn>
                                        <p:tgtEl>
                                          <p:spTgt spid="41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rrowheads="1"/>
          </p:cNvSpPr>
          <p:nvPr>
            <p:ph type="title"/>
          </p:nvPr>
        </p:nvSpPr>
        <p:spPr>
          <a:xfrm>
            <a:off x="304800" y="76200"/>
            <a:ext cx="8534400" cy="914400"/>
          </a:xfrm>
        </p:spPr>
        <p:txBody>
          <a:bodyPr lIns="90488" tIns="44450" rIns="90488" bIns="44450"/>
          <a:lstStyle/>
          <a:p>
            <a:pPr eaLnBrk="1" hangingPunct="1"/>
            <a:r>
              <a:rPr lang="en-US" sz="2800" dirty="0" smtClean="0">
                <a:solidFill>
                  <a:srgbClr val="FFFF00"/>
                </a:solidFill>
                <a:latin typeface="Arial" pitchFamily="34" charset="0"/>
                <a:cs typeface="Arial" pitchFamily="34" charset="0"/>
              </a:rPr>
              <a:t>Tax Diversification</a:t>
            </a:r>
            <a:endParaRPr lang="en-US" sz="2000" dirty="0" smtClean="0">
              <a:solidFill>
                <a:srgbClr val="FFFF00"/>
              </a:solidFill>
              <a:latin typeface="Arial" pitchFamily="34" charset="0"/>
              <a:cs typeface="Arial" pitchFamily="34" charset="0"/>
            </a:endParaRPr>
          </a:p>
        </p:txBody>
      </p:sp>
      <p:sp>
        <p:nvSpPr>
          <p:cNvPr id="6" name="Rectangle 3"/>
          <p:cNvSpPr>
            <a:spLocks noGrp="1" noChangeArrowheads="1"/>
          </p:cNvSpPr>
          <p:nvPr>
            <p:ph type="body" sz="half" idx="1"/>
          </p:nvPr>
        </p:nvSpPr>
        <p:spPr>
          <a:xfrm>
            <a:off x="381000" y="1066800"/>
            <a:ext cx="8359775" cy="5486400"/>
          </a:xfrm>
        </p:spPr>
        <p:txBody>
          <a:bodyPr lIns="90488" tIns="44450" rIns="90488" bIns="44450"/>
          <a:lstStyle/>
          <a:p>
            <a:pPr eaLnBrk="1" hangingPunct="1">
              <a:lnSpc>
                <a:spcPct val="90000"/>
              </a:lnSpc>
              <a:buClr>
                <a:srgbClr val="FFFF00"/>
              </a:buClr>
              <a:buFont typeface="Wingdings" pitchFamily="2" charset="2"/>
              <a:buNone/>
            </a:pPr>
            <a:r>
              <a:rPr lang="en-US" sz="2400" b="1" dirty="0" smtClean="0">
                <a:solidFill>
                  <a:srgbClr val="FFFF00"/>
                </a:solidFill>
                <a:effectLst/>
                <a:latin typeface="Arial" pitchFamily="34" charset="0"/>
                <a:ea typeface="Arial Unicode MS" pitchFamily="34" charset="-128"/>
              </a:rPr>
              <a:t>Tax-free Accounts</a:t>
            </a:r>
          </a:p>
          <a:p>
            <a:pPr eaLnBrk="1" hangingPunct="1">
              <a:lnSpc>
                <a:spcPct val="90000"/>
              </a:lnSpc>
              <a:buClr>
                <a:srgbClr val="FFFF00"/>
              </a:buClr>
            </a:pPr>
            <a:r>
              <a:rPr lang="en-US" sz="2000" dirty="0" smtClean="0">
                <a:effectLst/>
                <a:latin typeface="Arial" pitchFamily="34" charset="0"/>
                <a:ea typeface="Arial Unicode MS" pitchFamily="34" charset="-128"/>
              </a:rPr>
              <a:t>529 Plans for education expenses</a:t>
            </a:r>
          </a:p>
          <a:p>
            <a:pPr lvl="1" eaLnBrk="1" hangingPunct="1">
              <a:lnSpc>
                <a:spcPct val="90000"/>
              </a:lnSpc>
              <a:buClr>
                <a:srgbClr val="FFFF00"/>
              </a:buClr>
            </a:pPr>
            <a:r>
              <a:rPr lang="en-US" sz="2000" dirty="0" smtClean="0">
                <a:effectLst/>
                <a:latin typeface="Arial" pitchFamily="34" charset="0"/>
                <a:ea typeface="Arial Unicode MS" pitchFamily="34" charset="-128"/>
              </a:rPr>
              <a:t>Tax-free if used for qualified higher education expenses</a:t>
            </a:r>
          </a:p>
          <a:p>
            <a:pPr lvl="2" eaLnBrk="1" hangingPunct="1">
              <a:lnSpc>
                <a:spcPct val="90000"/>
              </a:lnSpc>
              <a:buClr>
                <a:srgbClr val="FFFF00"/>
              </a:buClr>
            </a:pPr>
            <a:r>
              <a:rPr lang="en-US" sz="2000" dirty="0" smtClean="0">
                <a:solidFill>
                  <a:srgbClr val="66FF66"/>
                </a:solidFill>
                <a:effectLst/>
                <a:latin typeface="Arial" pitchFamily="34" charset="0"/>
                <a:ea typeface="Arial Unicode MS" pitchFamily="34" charset="-128"/>
              </a:rPr>
              <a:t>Does </a:t>
            </a:r>
            <a:r>
              <a:rPr lang="en-US" sz="2000" i="1" dirty="0" smtClean="0">
                <a:solidFill>
                  <a:srgbClr val="66FF66"/>
                </a:solidFill>
                <a:effectLst/>
                <a:latin typeface="Arial" pitchFamily="34" charset="0"/>
                <a:ea typeface="Arial Unicode MS" pitchFamily="34" charset="-128"/>
              </a:rPr>
              <a:t>not</a:t>
            </a:r>
            <a:r>
              <a:rPr lang="en-US" sz="2000" dirty="0" smtClean="0">
                <a:solidFill>
                  <a:srgbClr val="66FF66"/>
                </a:solidFill>
                <a:effectLst/>
                <a:latin typeface="Arial" pitchFamily="34" charset="0"/>
                <a:ea typeface="Arial Unicode MS" pitchFamily="34" charset="-128"/>
              </a:rPr>
              <a:t> count towards AGI</a:t>
            </a:r>
          </a:p>
          <a:p>
            <a:pPr lvl="1" eaLnBrk="1" hangingPunct="1">
              <a:lnSpc>
                <a:spcPct val="90000"/>
              </a:lnSpc>
              <a:buClr>
                <a:srgbClr val="FFFF00"/>
              </a:buClr>
            </a:pPr>
            <a:r>
              <a:rPr lang="en-US" sz="2000" dirty="0" smtClean="0">
                <a:effectLst/>
                <a:latin typeface="Arial" pitchFamily="34" charset="0"/>
                <a:ea typeface="Arial Unicode MS" pitchFamily="34" charset="-128"/>
              </a:rPr>
              <a:t>Tax deferred if used otherwise</a:t>
            </a:r>
          </a:p>
          <a:p>
            <a:pPr lvl="2" eaLnBrk="1" hangingPunct="1">
              <a:lnSpc>
                <a:spcPct val="90000"/>
              </a:lnSpc>
              <a:buClr>
                <a:srgbClr val="FFFF00"/>
              </a:buClr>
            </a:pPr>
            <a:r>
              <a:rPr lang="en-US" sz="2000" dirty="0" smtClean="0">
                <a:solidFill>
                  <a:srgbClr val="FF99CC"/>
                </a:solidFill>
                <a:effectLst/>
                <a:latin typeface="Arial" pitchFamily="34" charset="0"/>
                <a:ea typeface="Arial Unicode MS" pitchFamily="34" charset="-128"/>
              </a:rPr>
              <a:t>Would count towards AGI if not education expense use</a:t>
            </a:r>
          </a:p>
          <a:p>
            <a:pPr eaLnBrk="1" hangingPunct="1">
              <a:lnSpc>
                <a:spcPct val="90000"/>
              </a:lnSpc>
              <a:buClr>
                <a:srgbClr val="FFFF00"/>
              </a:buClr>
            </a:pPr>
            <a:r>
              <a:rPr lang="en-US" sz="2000" dirty="0" smtClean="0">
                <a:effectLst/>
                <a:latin typeface="Arial" pitchFamily="34" charset="0"/>
                <a:ea typeface="Arial Unicode MS" pitchFamily="34" charset="-128"/>
              </a:rPr>
              <a:t>Roth IRAs</a:t>
            </a:r>
          </a:p>
          <a:p>
            <a:pPr lvl="1" eaLnBrk="1" hangingPunct="1">
              <a:lnSpc>
                <a:spcPct val="90000"/>
              </a:lnSpc>
              <a:buClr>
                <a:srgbClr val="FFFF00"/>
              </a:buClr>
            </a:pPr>
            <a:r>
              <a:rPr lang="en-US" sz="2000" dirty="0" smtClean="0">
                <a:effectLst/>
                <a:latin typeface="Arial" pitchFamily="34" charset="0"/>
                <a:ea typeface="Arial Unicode MS" pitchFamily="34" charset="-128"/>
              </a:rPr>
              <a:t>Tax free regardless of how funds used</a:t>
            </a:r>
          </a:p>
          <a:p>
            <a:pPr lvl="1" eaLnBrk="1" hangingPunct="1">
              <a:lnSpc>
                <a:spcPct val="90000"/>
              </a:lnSpc>
              <a:buClr>
                <a:srgbClr val="FFFF00"/>
              </a:buClr>
            </a:pPr>
            <a:r>
              <a:rPr lang="en-US" sz="2000" dirty="0" smtClean="0">
                <a:solidFill>
                  <a:srgbClr val="66FF66"/>
                </a:solidFill>
                <a:effectLst/>
                <a:latin typeface="Arial" pitchFamily="34" charset="0"/>
                <a:ea typeface="Arial Unicode MS" pitchFamily="34" charset="-128"/>
              </a:rPr>
              <a:t>Does </a:t>
            </a:r>
            <a:r>
              <a:rPr lang="en-US" sz="2000" i="1" dirty="0" smtClean="0">
                <a:solidFill>
                  <a:srgbClr val="66FF66"/>
                </a:solidFill>
                <a:effectLst/>
                <a:latin typeface="Arial" pitchFamily="34" charset="0"/>
                <a:ea typeface="Arial Unicode MS" pitchFamily="34" charset="-128"/>
              </a:rPr>
              <a:t>not</a:t>
            </a:r>
            <a:r>
              <a:rPr lang="en-US" sz="2000" dirty="0" smtClean="0">
                <a:solidFill>
                  <a:srgbClr val="66FF66"/>
                </a:solidFill>
                <a:effectLst/>
                <a:latin typeface="Arial" pitchFamily="34" charset="0"/>
                <a:ea typeface="Arial Unicode MS" pitchFamily="34" charset="-128"/>
              </a:rPr>
              <a:t> count towards AGI, ever !</a:t>
            </a:r>
          </a:p>
          <a:p>
            <a:pPr eaLnBrk="1" hangingPunct="1">
              <a:lnSpc>
                <a:spcPct val="90000"/>
              </a:lnSpc>
              <a:buClr>
                <a:srgbClr val="FFFF00"/>
              </a:buClr>
            </a:pPr>
            <a:r>
              <a:rPr lang="en-US" sz="2000" dirty="0" smtClean="0">
                <a:effectLst/>
                <a:latin typeface="Arial" pitchFamily="34" charset="0"/>
                <a:ea typeface="Arial Unicode MS" pitchFamily="34" charset="-128"/>
              </a:rPr>
              <a:t>Tax-free municipal bonds</a:t>
            </a:r>
          </a:p>
          <a:p>
            <a:pPr lvl="1" eaLnBrk="1" hangingPunct="1">
              <a:lnSpc>
                <a:spcPct val="90000"/>
              </a:lnSpc>
              <a:buClr>
                <a:srgbClr val="FFFF00"/>
              </a:buClr>
            </a:pPr>
            <a:r>
              <a:rPr lang="en-US" sz="2000" dirty="0" smtClean="0">
                <a:effectLst/>
                <a:latin typeface="Arial" pitchFamily="34" charset="0"/>
                <a:ea typeface="Arial Unicode MS" pitchFamily="34" charset="-128"/>
              </a:rPr>
              <a:t>Tax-free except  </a:t>
            </a:r>
            <a:r>
              <a:rPr lang="ja-JP" altLang="en-US" sz="2000" smtClean="0">
                <a:effectLst/>
                <a:latin typeface="Arial" pitchFamily="34" charset="0"/>
                <a:ea typeface="Arial Unicode MS" pitchFamily="34" charset="-128"/>
              </a:rPr>
              <a:t>“</a:t>
            </a:r>
            <a:r>
              <a:rPr lang="en-US" altLang="ja-JP" sz="2000" dirty="0" smtClean="0">
                <a:effectLst/>
                <a:latin typeface="Arial" pitchFamily="34" charset="0"/>
                <a:ea typeface="Arial Unicode MS" pitchFamily="34" charset="-128"/>
                <a:cs typeface="Arial" pitchFamily="34" charset="0"/>
              </a:rPr>
              <a:t>private activity</a:t>
            </a:r>
            <a:r>
              <a:rPr lang="ja-JP" altLang="en-US" sz="2000" smtClean="0">
                <a:effectLst/>
                <a:latin typeface="Arial" pitchFamily="34" charset="0"/>
                <a:ea typeface="Arial Unicode MS" pitchFamily="34" charset="-128"/>
              </a:rPr>
              <a:t>”</a:t>
            </a:r>
            <a:r>
              <a:rPr lang="en-US" altLang="ja-JP" sz="2000" dirty="0" smtClean="0">
                <a:effectLst/>
                <a:latin typeface="Arial" pitchFamily="34" charset="0"/>
                <a:ea typeface="Arial Unicode MS" pitchFamily="34" charset="-128"/>
                <a:cs typeface="Arial" pitchFamily="34" charset="0"/>
              </a:rPr>
              <a:t> bonds</a:t>
            </a:r>
          </a:p>
          <a:p>
            <a:pPr lvl="1" eaLnBrk="1" hangingPunct="1">
              <a:lnSpc>
                <a:spcPct val="90000"/>
              </a:lnSpc>
              <a:buClr>
                <a:srgbClr val="FFFF00"/>
              </a:buClr>
            </a:pPr>
            <a:r>
              <a:rPr lang="en-US" sz="2000" dirty="0" smtClean="0">
                <a:effectLst/>
                <a:latin typeface="Arial" pitchFamily="34" charset="0"/>
                <a:ea typeface="Arial Unicode MS" pitchFamily="34" charset="-128"/>
                <a:cs typeface="Arial" pitchFamily="34" charset="0"/>
              </a:rPr>
              <a:t>Private activity bonds: interest subject to AMT</a:t>
            </a:r>
          </a:p>
          <a:p>
            <a:pPr lvl="1" eaLnBrk="1" hangingPunct="1">
              <a:lnSpc>
                <a:spcPct val="90000"/>
              </a:lnSpc>
              <a:buClr>
                <a:srgbClr val="FFFF00"/>
              </a:buClr>
            </a:pPr>
            <a:r>
              <a:rPr lang="en-US" sz="2000" dirty="0" smtClean="0">
                <a:effectLst/>
                <a:latin typeface="Arial" pitchFamily="34" charset="0"/>
                <a:ea typeface="Arial Unicode MS" pitchFamily="34" charset="-128"/>
                <a:cs typeface="Arial" pitchFamily="34" charset="0"/>
              </a:rPr>
              <a:t>Counts towards Modified AGI</a:t>
            </a:r>
          </a:p>
          <a:p>
            <a:pPr lvl="2" eaLnBrk="1" hangingPunct="1">
              <a:lnSpc>
                <a:spcPct val="90000"/>
              </a:lnSpc>
              <a:buClr>
                <a:srgbClr val="FFFF00"/>
              </a:buClr>
            </a:pPr>
            <a:r>
              <a:rPr lang="en-US" sz="2000" dirty="0" smtClean="0">
                <a:solidFill>
                  <a:srgbClr val="FF99CC"/>
                </a:solidFill>
                <a:effectLst/>
                <a:latin typeface="Arial" pitchFamily="34" charset="0"/>
                <a:ea typeface="Arial Unicode MS" pitchFamily="34" charset="-128"/>
                <a:cs typeface="Arial" pitchFamily="34" charset="0"/>
              </a:rPr>
              <a:t>Affects taxability of Social Security</a:t>
            </a:r>
          </a:p>
          <a:p>
            <a:pPr eaLnBrk="1" hangingPunct="1">
              <a:lnSpc>
                <a:spcPct val="90000"/>
              </a:lnSpc>
              <a:buClr>
                <a:srgbClr val="FFFF00"/>
              </a:buClr>
            </a:pPr>
            <a:r>
              <a:rPr lang="en-US" sz="2000" dirty="0" smtClean="0">
                <a:effectLst/>
                <a:latin typeface="Arial" pitchFamily="34" charset="0"/>
                <a:ea typeface="Arial Unicode MS" pitchFamily="34" charset="-128"/>
                <a:cs typeface="Arial" pitchFamily="34" charset="0"/>
              </a:rPr>
              <a:t>Strive for highest rate of return with no worrying about taxes - ever</a:t>
            </a:r>
            <a:r>
              <a:rPr lang="en-US" sz="2000" dirty="0" smtClean="0">
                <a:effectLst/>
              </a:rPr>
              <a:t/>
            </a:r>
            <a:br>
              <a:rPr lang="en-US" sz="2000" dirty="0" smtClean="0">
                <a:effectLst/>
              </a:rPr>
            </a:br>
            <a:endParaRPr lang="en-US" sz="2000" dirty="0" smtClean="0">
              <a:latin typeface="Arial Unicode MS" pitchFamily="34" charset="-128"/>
              <a:ea typeface="Arial Unicode MS" pitchFamily="34" charset="-128"/>
              <a:cs typeface="Arial Unicode MS" pitchFamily="34" charset="-128"/>
            </a:endParaRPr>
          </a:p>
        </p:txBody>
      </p:sp>
    </p:spTree>
  </p:cSld>
  <p:clrMapOvr>
    <a:masterClrMapping/>
  </p:clrMapOvr>
  <p:transition>
    <p:rand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rrowheads="1"/>
          </p:cNvSpPr>
          <p:nvPr>
            <p:ph type="title"/>
          </p:nvPr>
        </p:nvSpPr>
        <p:spPr>
          <a:xfrm>
            <a:off x="304800" y="76200"/>
            <a:ext cx="8534400" cy="914400"/>
          </a:xfrm>
        </p:spPr>
        <p:txBody>
          <a:bodyPr lIns="90488" tIns="44450" rIns="90488" bIns="44450"/>
          <a:lstStyle/>
          <a:p>
            <a:pPr eaLnBrk="1" hangingPunct="1"/>
            <a:r>
              <a:rPr lang="en-US" sz="2800" dirty="0" smtClean="0">
                <a:solidFill>
                  <a:srgbClr val="FFFF00"/>
                </a:solidFill>
                <a:latin typeface="Arial" pitchFamily="34" charset="0"/>
                <a:cs typeface="Arial" pitchFamily="34" charset="0"/>
              </a:rPr>
              <a:t>Tax Diversification</a:t>
            </a:r>
            <a:endParaRPr lang="en-US" sz="2000" dirty="0" smtClean="0">
              <a:solidFill>
                <a:srgbClr val="FFFF00"/>
              </a:solidFill>
              <a:latin typeface="Arial" pitchFamily="34" charset="0"/>
              <a:cs typeface="Arial" pitchFamily="34" charset="0"/>
            </a:endParaRPr>
          </a:p>
        </p:txBody>
      </p:sp>
      <p:sp>
        <p:nvSpPr>
          <p:cNvPr id="6" name="Rectangle 3"/>
          <p:cNvSpPr>
            <a:spLocks noGrp="1" noChangeArrowheads="1"/>
          </p:cNvSpPr>
          <p:nvPr>
            <p:ph type="body" sz="half" idx="1"/>
          </p:nvPr>
        </p:nvSpPr>
        <p:spPr>
          <a:xfrm>
            <a:off x="381000" y="1066800"/>
            <a:ext cx="8359775" cy="5486400"/>
          </a:xfrm>
        </p:spPr>
        <p:txBody>
          <a:bodyPr lIns="90488" tIns="44450" rIns="90488" bIns="44450"/>
          <a:lstStyle/>
          <a:p>
            <a:pPr eaLnBrk="1" hangingPunct="1">
              <a:lnSpc>
                <a:spcPct val="90000"/>
              </a:lnSpc>
              <a:buClr>
                <a:srgbClr val="FFFF00"/>
              </a:buClr>
              <a:buFont typeface="Wingdings" pitchFamily="2" charset="2"/>
              <a:buNone/>
            </a:pPr>
            <a:r>
              <a:rPr lang="en-US" sz="2400" b="1" dirty="0" smtClean="0">
                <a:solidFill>
                  <a:srgbClr val="FFFF00"/>
                </a:solidFill>
                <a:effectLst/>
                <a:latin typeface="Arial" pitchFamily="34" charset="0"/>
                <a:ea typeface="Arial Unicode MS" pitchFamily="34" charset="-128"/>
              </a:rPr>
              <a:t>So, what’s in your wallet ?</a:t>
            </a:r>
          </a:p>
          <a:p>
            <a:pPr eaLnBrk="1" hangingPunct="1">
              <a:lnSpc>
                <a:spcPct val="90000"/>
              </a:lnSpc>
              <a:buClr>
                <a:srgbClr val="FFFF00"/>
              </a:buClr>
              <a:buFont typeface="Wingdings" pitchFamily="2" charset="2"/>
              <a:buNone/>
            </a:pPr>
            <a:endParaRPr lang="en-US" sz="2400" b="1" dirty="0" smtClean="0">
              <a:solidFill>
                <a:srgbClr val="FFFF00"/>
              </a:solidFill>
              <a:effectLst/>
              <a:latin typeface="Arial" pitchFamily="34" charset="0"/>
              <a:ea typeface="Arial Unicode MS" pitchFamily="34" charset="-128"/>
            </a:endParaRPr>
          </a:p>
          <a:p>
            <a:pPr lvl="2" eaLnBrk="1" hangingPunct="1">
              <a:lnSpc>
                <a:spcPct val="150000"/>
              </a:lnSpc>
              <a:buClr>
                <a:srgbClr val="FFFF00"/>
              </a:buClr>
            </a:pPr>
            <a:r>
              <a:rPr lang="en-US" sz="2000" dirty="0" smtClean="0">
                <a:effectLst/>
                <a:latin typeface="Arial" pitchFamily="34" charset="0"/>
                <a:ea typeface="Arial Unicode MS" pitchFamily="34" charset="-128"/>
                <a:cs typeface="Arial" pitchFamily="34" charset="0"/>
              </a:rPr>
              <a:t>Taxable accounts ?</a:t>
            </a:r>
            <a:endParaRPr lang="en-US" sz="2000" dirty="0" smtClean="0">
              <a:solidFill>
                <a:srgbClr val="66FF66"/>
              </a:solidFill>
              <a:effectLst/>
              <a:latin typeface="Arial" pitchFamily="34" charset="0"/>
              <a:ea typeface="Arial Unicode MS" pitchFamily="34" charset="-128"/>
              <a:cs typeface="Arial" pitchFamily="34" charset="0"/>
            </a:endParaRPr>
          </a:p>
          <a:p>
            <a:pPr lvl="2" eaLnBrk="1" hangingPunct="1">
              <a:lnSpc>
                <a:spcPct val="150000"/>
              </a:lnSpc>
              <a:buClr>
                <a:srgbClr val="FFFF00"/>
              </a:buClr>
            </a:pPr>
            <a:r>
              <a:rPr lang="en-US" sz="2000" dirty="0" smtClean="0">
                <a:effectLst/>
                <a:latin typeface="Arial" pitchFamily="34" charset="0"/>
                <a:ea typeface="Arial Unicode MS" pitchFamily="34" charset="-128"/>
                <a:cs typeface="Arial" pitchFamily="34" charset="0"/>
              </a:rPr>
              <a:t>Tax-deferred accounts ?</a:t>
            </a:r>
            <a:endParaRPr lang="en-US" sz="2000" dirty="0" smtClean="0">
              <a:solidFill>
                <a:srgbClr val="66FF66"/>
              </a:solidFill>
              <a:effectLst/>
              <a:latin typeface="Arial" pitchFamily="34" charset="0"/>
              <a:ea typeface="Arial Unicode MS" pitchFamily="34" charset="-128"/>
              <a:cs typeface="Arial" pitchFamily="34" charset="0"/>
            </a:endParaRPr>
          </a:p>
          <a:p>
            <a:pPr lvl="2" eaLnBrk="1" hangingPunct="1">
              <a:lnSpc>
                <a:spcPct val="150000"/>
              </a:lnSpc>
              <a:buClr>
                <a:srgbClr val="FFFF00"/>
              </a:buClr>
            </a:pPr>
            <a:r>
              <a:rPr lang="en-US" sz="2000" dirty="0" smtClean="0">
                <a:effectLst/>
                <a:latin typeface="Arial" pitchFamily="34" charset="0"/>
                <a:ea typeface="Arial Unicode MS" pitchFamily="34" charset="-128"/>
                <a:cs typeface="Arial" pitchFamily="34" charset="0"/>
              </a:rPr>
              <a:t>Tax-free accounts ?</a:t>
            </a:r>
            <a:endParaRPr lang="en-US" sz="2000" dirty="0" smtClean="0">
              <a:solidFill>
                <a:srgbClr val="66FF66"/>
              </a:solidFill>
              <a:effectLst/>
              <a:latin typeface="Arial" pitchFamily="34" charset="0"/>
              <a:ea typeface="Arial Unicode MS" pitchFamily="34" charset="-128"/>
              <a:cs typeface="Arial" pitchFamily="34" charset="0"/>
            </a:endParaRPr>
          </a:p>
        </p:txBody>
      </p:sp>
      <p:sp>
        <p:nvSpPr>
          <p:cNvPr id="4" name="TextBox 3"/>
          <p:cNvSpPr txBox="1"/>
          <p:nvPr/>
        </p:nvSpPr>
        <p:spPr>
          <a:xfrm>
            <a:off x="3124200" y="4572000"/>
            <a:ext cx="2735044" cy="584775"/>
          </a:xfrm>
          <a:prstGeom prst="rect">
            <a:avLst/>
          </a:prstGeom>
          <a:noFill/>
        </p:spPr>
        <p:txBody>
          <a:bodyPr wrap="none" rtlCol="0">
            <a:spAutoFit/>
          </a:bodyPr>
          <a:lstStyle/>
          <a:p>
            <a:r>
              <a:rPr lang="en-US" sz="3200" dirty="0" smtClean="0">
                <a:solidFill>
                  <a:srgbClr val="66FF66"/>
                </a:solidFill>
                <a:latin typeface="Arial" pitchFamily="34" charset="0"/>
                <a:cs typeface="Arial" pitchFamily="34" charset="0"/>
              </a:rPr>
              <a:t>(Adapt or Die)</a:t>
            </a:r>
            <a:endParaRPr lang="en-US" sz="3200" dirty="0">
              <a:solidFill>
                <a:srgbClr val="66FF66"/>
              </a:solidFill>
              <a:latin typeface="Arial" pitchFamily="34" charset="0"/>
              <a:cs typeface="Arial" pitchFamily="34" charset="0"/>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afterEffect">
                                  <p:stCondLst>
                                    <p:cond delay="500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build="allAtOnce"/>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Rot="1" noChangeArrowheads="1"/>
          </p:cNvSpPr>
          <p:nvPr>
            <p:ph type="title"/>
          </p:nvPr>
        </p:nvSpPr>
        <p:spPr>
          <a:xfrm>
            <a:off x="304800" y="228600"/>
            <a:ext cx="8534400" cy="685800"/>
          </a:xfrm>
        </p:spPr>
        <p:txBody>
          <a:bodyPr lIns="90488" tIns="44450" rIns="90488" bIns="44450"/>
          <a:lstStyle/>
          <a:p>
            <a:pPr eaLnBrk="1" hangingPunct="1"/>
            <a:r>
              <a:rPr lang="en-US" sz="3600" smtClean="0">
                <a:solidFill>
                  <a:srgbClr val="FFFF00"/>
                </a:solidFill>
                <a:latin typeface="Arial" pitchFamily="34" charset="0"/>
                <a:cs typeface="Arial" pitchFamily="34" charset="0"/>
              </a:rPr>
              <a:t>Financial Strategies for Retirees</a:t>
            </a:r>
            <a:r>
              <a:rPr lang="en-US" sz="2800" b="0" baseline="50000" smtClean="0">
                <a:solidFill>
                  <a:srgbClr val="FFFF00"/>
                </a:solidFill>
                <a:latin typeface="Arial Unicode MS" pitchFamily="34" charset="-128"/>
                <a:ea typeface="Arial Unicode MS" pitchFamily="34" charset="-128"/>
                <a:cs typeface="Arial Unicode MS" pitchFamily="34" charset="-128"/>
              </a:rPr>
              <a:t>©</a:t>
            </a:r>
            <a:endParaRPr lang="en-US" sz="2800" b="0" baseline="30000" smtClean="0">
              <a:solidFill>
                <a:srgbClr val="FFFF00"/>
              </a:solidFill>
              <a:latin typeface="Arial Unicode MS" pitchFamily="34" charset="-128"/>
              <a:ea typeface="Arial Unicode MS" pitchFamily="34" charset="-128"/>
              <a:cs typeface="Arial Unicode MS" pitchFamily="34" charset="-128"/>
            </a:endParaRPr>
          </a:p>
        </p:txBody>
      </p:sp>
      <p:sp>
        <p:nvSpPr>
          <p:cNvPr id="221187" name="Rectangle 3"/>
          <p:cNvSpPr>
            <a:spLocks noChangeArrowheads="1"/>
          </p:cNvSpPr>
          <p:nvPr/>
        </p:nvSpPr>
        <p:spPr bwMode="auto">
          <a:xfrm>
            <a:off x="457200" y="5334000"/>
            <a:ext cx="8077200" cy="1295400"/>
          </a:xfrm>
          <a:prstGeom prst="rect">
            <a:avLst/>
          </a:prstGeom>
          <a:noFill/>
          <a:ln w="9525">
            <a:noFill/>
            <a:miter lim="800000"/>
            <a:headEnd/>
            <a:tailEnd/>
          </a:ln>
          <a:effectLst/>
        </p:spPr>
        <p:txBody>
          <a:bodyPr/>
          <a:lstStyle/>
          <a:p>
            <a:pPr>
              <a:lnSpc>
                <a:spcPct val="110000"/>
              </a:lnSpc>
              <a:spcBef>
                <a:spcPct val="20000"/>
              </a:spcBef>
              <a:buClr>
                <a:schemeClr val="hlink"/>
              </a:buClr>
              <a:buSzPct val="70000"/>
              <a:buFont typeface="Wingdings" pitchFamily="2" charset="2"/>
              <a:buNone/>
            </a:pPr>
            <a:r>
              <a:rPr lang="en-US" sz="1000" dirty="0">
                <a:effectLst>
                  <a:outerShdw blurRad="38100" dist="38100" dir="2700000" algn="tl">
                    <a:srgbClr val="000000"/>
                  </a:outerShdw>
                </a:effectLst>
                <a:latin typeface="Times New Roman" pitchFamily="18" charset="0"/>
                <a:cs typeface="Times New Roman" pitchFamily="18" charset="0"/>
              </a:rPr>
              <a:t>This presentation is for educational purposes only; it is not individual tax or investment advice. The presentation includes financial and tax issues that individuals may wish to explore in more detail.  Because of time constraints, this is only a quick summary. The slides are designed to be explained during the presentation.  Use of slide copies without the oral presentation is not recommended.  New and pending legislation may modify the information shown on the slides.  Attendees should consult with their personal financial advisor to determine whether any of the issues presented are appropriate to their own situation.  </a:t>
            </a:r>
            <a:r>
              <a:rPr lang="en-US" sz="1000" dirty="0">
                <a:effectLst>
                  <a:outerShdw blurRad="38100" dist="38100" dir="2700000" algn="tl">
                    <a:srgbClr val="000000"/>
                  </a:outerShdw>
                </a:effectLst>
                <a:latin typeface="Times New Roman" pitchFamily="18" charset="0"/>
              </a:rPr>
              <a:t>Use of these materials in any other manner or context is neither recommended nor authorized by the author.  These materials may not be copied without written authorization by the author.</a:t>
            </a:r>
          </a:p>
          <a:p>
            <a:pPr algn="ctr">
              <a:lnSpc>
                <a:spcPct val="110000"/>
              </a:lnSpc>
              <a:spcBef>
                <a:spcPct val="20000"/>
              </a:spcBef>
              <a:buClr>
                <a:schemeClr val="hlink"/>
              </a:buClr>
              <a:buSzPct val="70000"/>
              <a:buFont typeface="Wingdings" pitchFamily="2" charset="2"/>
              <a:buNone/>
            </a:pPr>
            <a:r>
              <a:rPr lang="en-US" sz="1000" dirty="0">
                <a:solidFill>
                  <a:srgbClr val="FFCCFF"/>
                </a:solidFill>
                <a:effectLst>
                  <a:outerShdw blurRad="38100" dist="38100" dir="2700000" algn="tl">
                    <a:srgbClr val="000000"/>
                  </a:outerShdw>
                </a:effectLst>
                <a:latin typeface="Times New Roman" pitchFamily="18" charset="0"/>
                <a:cs typeface="Times New Roman" pitchFamily="18" charset="0"/>
              </a:rPr>
              <a:t>© </a:t>
            </a:r>
            <a:r>
              <a:rPr lang="en-US" sz="1000" dirty="0" smtClean="0">
                <a:solidFill>
                  <a:srgbClr val="FFCCFF"/>
                </a:solidFill>
                <a:effectLst>
                  <a:outerShdw blurRad="38100" dist="38100" dir="2700000" algn="tl">
                    <a:srgbClr val="000000"/>
                  </a:outerShdw>
                </a:effectLst>
                <a:latin typeface="Times New Roman" pitchFamily="18" charset="0"/>
                <a:cs typeface="Times New Roman" pitchFamily="18" charset="0"/>
              </a:rPr>
              <a:t>2017 </a:t>
            </a:r>
            <a:r>
              <a:rPr lang="en-US" sz="1000" dirty="0">
                <a:solidFill>
                  <a:srgbClr val="FFCCFF"/>
                </a:solidFill>
                <a:effectLst>
                  <a:outerShdw blurRad="38100" dist="38100" dir="2700000" algn="tl">
                    <a:srgbClr val="000000"/>
                  </a:outerShdw>
                </a:effectLst>
                <a:latin typeface="Times New Roman" pitchFamily="18" charset="0"/>
                <a:cs typeface="Times New Roman" pitchFamily="18" charset="0"/>
              </a:rPr>
              <a:t>Herbert D. Farrington</a:t>
            </a:r>
          </a:p>
        </p:txBody>
      </p:sp>
      <p:sp>
        <p:nvSpPr>
          <p:cNvPr id="221190" name="Text Box 6"/>
          <p:cNvSpPr txBox="1">
            <a:spLocks noChangeArrowheads="1"/>
          </p:cNvSpPr>
          <p:nvPr/>
        </p:nvSpPr>
        <p:spPr bwMode="auto">
          <a:xfrm>
            <a:off x="571500" y="3984625"/>
            <a:ext cx="7848600" cy="1138238"/>
          </a:xfrm>
          <a:prstGeom prst="rect">
            <a:avLst/>
          </a:prstGeom>
          <a:noFill/>
          <a:ln w="12700">
            <a:noFill/>
            <a:miter lim="800000"/>
            <a:headEnd/>
            <a:tailEnd/>
          </a:ln>
          <a:effectLst/>
        </p:spPr>
        <p:txBody>
          <a:bodyPr>
            <a:spAutoFit/>
          </a:bodyPr>
          <a:lstStyle/>
          <a:p>
            <a:pPr algn="ctr" eaLnBrk="0" hangingPunct="0"/>
            <a:r>
              <a:rPr lang="en-US" sz="2400" b="1">
                <a:solidFill>
                  <a:srgbClr val="FFFF00"/>
                </a:solidFill>
                <a:effectLst>
                  <a:outerShdw blurRad="38100" dist="38100" dir="2700000" algn="tl">
                    <a:srgbClr val="000000"/>
                  </a:outerShdw>
                </a:effectLst>
                <a:latin typeface="Arial" pitchFamily="34" charset="0"/>
              </a:rPr>
              <a:t>Herb Farrington, EA, CFP</a:t>
            </a:r>
            <a:r>
              <a:rPr lang="en-US" sz="2400" b="1" baseline="30000">
                <a:solidFill>
                  <a:srgbClr val="FFFF00"/>
                </a:solidFill>
                <a:effectLst>
                  <a:outerShdw blurRad="38100" dist="38100" dir="2700000" algn="tl">
                    <a:srgbClr val="000000"/>
                  </a:outerShdw>
                </a:effectLst>
                <a:latin typeface="Arial" pitchFamily="34" charset="0"/>
              </a:rPr>
              <a:t>®</a:t>
            </a:r>
            <a:r>
              <a:rPr lang="en-US" sz="2400" b="1">
                <a:solidFill>
                  <a:srgbClr val="FFFF00"/>
                </a:solidFill>
                <a:effectLst>
                  <a:outerShdw blurRad="38100" dist="38100" dir="2700000" algn="tl">
                    <a:srgbClr val="000000"/>
                  </a:outerShdw>
                </a:effectLst>
                <a:latin typeface="Arial" pitchFamily="34" charset="0"/>
              </a:rPr>
              <a:t> </a:t>
            </a:r>
            <a:br>
              <a:rPr lang="en-US" sz="2400" b="1">
                <a:solidFill>
                  <a:srgbClr val="FFFF00"/>
                </a:solidFill>
                <a:effectLst>
                  <a:outerShdw blurRad="38100" dist="38100" dir="2700000" algn="tl">
                    <a:srgbClr val="000000"/>
                  </a:outerShdw>
                </a:effectLst>
                <a:latin typeface="Arial" pitchFamily="34" charset="0"/>
              </a:rPr>
            </a:br>
            <a:r>
              <a:rPr lang="en-US" sz="2400" b="1">
                <a:solidFill>
                  <a:srgbClr val="FFFF00"/>
                </a:solidFill>
                <a:effectLst>
                  <a:outerShdw blurRad="38100" dist="38100" dir="2700000" algn="tl">
                    <a:srgbClr val="000000"/>
                  </a:outerShdw>
                </a:effectLst>
                <a:latin typeface="Arial" pitchFamily="34" charset="0"/>
              </a:rPr>
              <a:t> </a:t>
            </a:r>
            <a:r>
              <a:rPr lang="en-US" sz="2000">
                <a:solidFill>
                  <a:srgbClr val="FFFF00"/>
                </a:solidFill>
                <a:effectLst>
                  <a:outerShdw blurRad="38100" dist="38100" dir="2700000" algn="tl">
                    <a:srgbClr val="000000"/>
                  </a:outerShdw>
                </a:effectLst>
                <a:latin typeface="Arial" pitchFamily="34" charset="0"/>
              </a:rPr>
              <a:t>Cell: (714) 904-5825</a:t>
            </a:r>
            <a:br>
              <a:rPr lang="en-US" sz="2000">
                <a:solidFill>
                  <a:srgbClr val="FFFF00"/>
                </a:solidFill>
                <a:effectLst>
                  <a:outerShdw blurRad="38100" dist="38100" dir="2700000" algn="tl">
                    <a:srgbClr val="000000"/>
                  </a:outerShdw>
                </a:effectLst>
                <a:latin typeface="Arial" pitchFamily="34" charset="0"/>
              </a:rPr>
            </a:br>
            <a:r>
              <a:rPr lang="en-US" sz="2000">
                <a:solidFill>
                  <a:srgbClr val="FFFF00"/>
                </a:solidFill>
                <a:effectLst>
                  <a:outerShdw blurRad="38100" dist="38100" dir="2700000" algn="tl">
                    <a:srgbClr val="000000"/>
                  </a:outerShdw>
                </a:effectLst>
                <a:latin typeface="Arial" pitchFamily="34" charset="0"/>
              </a:rPr>
              <a:t>herbf76@msn.com</a:t>
            </a:r>
          </a:p>
        </p:txBody>
      </p:sp>
      <p:pic>
        <p:nvPicPr>
          <p:cNvPr id="53252" name="Picture 7" descr="https://encrypted-tbn3.gstatic.com/images?q=tbn:ANd9GcTeytT3zLzo4oby4mePVBaSLkTqwpM9AyTl2BfKcWeS_m_YS0k5pA"/>
          <p:cNvPicPr>
            <a:picLocks noChangeAspect="1" noChangeArrowheads="1"/>
          </p:cNvPicPr>
          <p:nvPr/>
        </p:nvPicPr>
        <p:blipFill>
          <a:blip r:embed="rId3" cstate="print"/>
          <a:srcRect/>
          <a:stretch>
            <a:fillRect/>
          </a:stretch>
        </p:blipFill>
        <p:spPr bwMode="auto">
          <a:xfrm>
            <a:off x="3048000" y="1295400"/>
            <a:ext cx="2743200" cy="2379663"/>
          </a:xfrm>
          <a:prstGeom prst="rect">
            <a:avLst/>
          </a:prstGeom>
          <a:noFill/>
          <a:ln w="9525">
            <a:noFill/>
            <a:miter lim="800000"/>
            <a:headEnd/>
            <a:tailEnd/>
          </a:ln>
        </p:spPr>
      </p:pic>
    </p:spTree>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rrowheads="1"/>
          </p:cNvSpPr>
          <p:nvPr>
            <p:ph type="title"/>
          </p:nvPr>
        </p:nvSpPr>
        <p:spPr>
          <a:xfrm>
            <a:off x="304800" y="152400"/>
            <a:ext cx="8534400" cy="914400"/>
          </a:xfrm>
        </p:spPr>
        <p:txBody>
          <a:bodyPr lIns="90488" tIns="44450" rIns="90488" bIns="44450"/>
          <a:lstStyle/>
          <a:p>
            <a:pPr lvl="1" eaLnBrk="1" hangingPunct="1">
              <a:defRPr/>
            </a:pPr>
            <a:r>
              <a:rPr lang="en-US" sz="2800" dirty="0" smtClean="0">
                <a:solidFill>
                  <a:srgbClr val="FFFF00"/>
                </a:solidFill>
                <a:latin typeface="Arial" pitchFamily="34" charset="0"/>
                <a:ea typeface="ＭＳ Ｐゴシック" charset="0"/>
                <a:cs typeface="Arial" pitchFamily="34" charset="0"/>
              </a:rPr>
              <a:t>Tax Changes - Historical</a:t>
            </a:r>
            <a:endParaRPr lang="en-US" sz="2400" dirty="0" smtClean="0">
              <a:solidFill>
                <a:srgbClr val="FFFF00"/>
              </a:solidFill>
              <a:latin typeface="Arial" pitchFamily="34" charset="0"/>
              <a:ea typeface="ＭＳ Ｐゴシック" charset="0"/>
              <a:cs typeface="Arial" pitchFamily="34" charset="0"/>
            </a:endParaRPr>
          </a:p>
        </p:txBody>
      </p:sp>
      <p:sp>
        <p:nvSpPr>
          <p:cNvPr id="5123" name="Rectangle 3"/>
          <p:cNvSpPr>
            <a:spLocks noGrp="1" noChangeArrowheads="1"/>
          </p:cNvSpPr>
          <p:nvPr>
            <p:ph type="body" sz="half" idx="1"/>
          </p:nvPr>
        </p:nvSpPr>
        <p:spPr>
          <a:xfrm>
            <a:off x="533400" y="1066800"/>
            <a:ext cx="8153400" cy="5257800"/>
          </a:xfrm>
        </p:spPr>
        <p:txBody>
          <a:bodyPr lIns="90488" tIns="44450" rIns="90488" bIns="44450"/>
          <a:lstStyle/>
          <a:p>
            <a:pPr eaLnBrk="1" hangingPunct="1">
              <a:lnSpc>
                <a:spcPct val="90000"/>
              </a:lnSpc>
              <a:buClr>
                <a:srgbClr val="FFFF00"/>
              </a:buClr>
              <a:buFont typeface="Wingdings" pitchFamily="2" charset="2"/>
              <a:buNone/>
            </a:pPr>
            <a:r>
              <a:rPr lang="en-US" sz="2400" b="1" dirty="0" smtClean="0">
                <a:solidFill>
                  <a:srgbClr val="FFFF00"/>
                </a:solidFill>
                <a:latin typeface="Arial" pitchFamily="34" charset="0"/>
                <a:cs typeface="Arial" pitchFamily="34" charset="0"/>
              </a:rPr>
              <a:t>Top tax Rates – Individuals</a:t>
            </a:r>
          </a:p>
          <a:p>
            <a:pPr eaLnBrk="1" hangingPunct="1">
              <a:lnSpc>
                <a:spcPct val="90000"/>
              </a:lnSpc>
              <a:buClr>
                <a:srgbClr val="FFFF00"/>
              </a:buClr>
            </a:pPr>
            <a:r>
              <a:rPr lang="en-US" sz="2000" dirty="0" smtClean="0">
                <a:latin typeface="Arial" pitchFamily="34" charset="0"/>
                <a:cs typeface="Arial" pitchFamily="34" charset="0"/>
              </a:rPr>
              <a:t>Over the last several decades, tax rates have </a:t>
            </a:r>
            <a:r>
              <a:rPr lang="en-US" sz="2000" i="1" dirty="0" smtClean="0">
                <a:latin typeface="Arial" pitchFamily="34" charset="0"/>
                <a:cs typeface="Arial" pitchFamily="34" charset="0"/>
              </a:rPr>
              <a:t>generally</a:t>
            </a:r>
            <a:r>
              <a:rPr lang="en-US" sz="2000" dirty="0" smtClean="0">
                <a:latin typeface="Arial" pitchFamily="34" charset="0"/>
                <a:cs typeface="Arial" pitchFamily="34" charset="0"/>
              </a:rPr>
              <a:t> declined: </a:t>
            </a:r>
          </a:p>
          <a:p>
            <a:pPr eaLnBrk="1" hangingPunct="1">
              <a:lnSpc>
                <a:spcPct val="90000"/>
              </a:lnSpc>
              <a:buClr>
                <a:srgbClr val="FFFF00"/>
              </a:buClr>
            </a:pPr>
            <a:endParaRPr lang="en-US" sz="2000" dirty="0" smtClean="0">
              <a:latin typeface="Arial" pitchFamily="34" charset="0"/>
              <a:cs typeface="Arial" pitchFamily="34" charset="0"/>
            </a:endParaRPr>
          </a:p>
          <a:p>
            <a:pPr lvl="1" eaLnBrk="1" hangingPunct="1">
              <a:lnSpc>
                <a:spcPct val="90000"/>
              </a:lnSpc>
              <a:buClr>
                <a:srgbClr val="FFFF00"/>
              </a:buClr>
            </a:pPr>
            <a:r>
              <a:rPr lang="en-US" sz="2000" dirty="0" smtClean="0">
                <a:latin typeface="Arial" pitchFamily="34" charset="0"/>
                <a:cs typeface="Arial" pitchFamily="34" charset="0"/>
              </a:rPr>
              <a:t>1913:     </a:t>
            </a:r>
            <a:r>
              <a:rPr lang="en-US" sz="2000" dirty="0" smtClean="0">
                <a:solidFill>
                  <a:srgbClr val="66FF66"/>
                </a:solidFill>
                <a:latin typeface="Arial" pitchFamily="34" charset="0"/>
                <a:cs typeface="Arial" pitchFamily="34" charset="0"/>
              </a:rPr>
              <a:t>7%</a:t>
            </a:r>
          </a:p>
          <a:p>
            <a:pPr lvl="1" eaLnBrk="1" hangingPunct="1">
              <a:lnSpc>
                <a:spcPct val="90000"/>
              </a:lnSpc>
              <a:buClr>
                <a:srgbClr val="FFFF00"/>
              </a:buClr>
            </a:pPr>
            <a:r>
              <a:rPr lang="en-US" sz="2000" dirty="0" smtClean="0">
                <a:latin typeface="Arial" pitchFamily="34" charset="0"/>
                <a:cs typeface="Arial" pitchFamily="34" charset="0"/>
              </a:rPr>
              <a:t>1960:    </a:t>
            </a:r>
            <a:r>
              <a:rPr lang="en-US" sz="2000" dirty="0" smtClean="0">
                <a:solidFill>
                  <a:srgbClr val="FF3399"/>
                </a:solidFill>
                <a:latin typeface="Arial" pitchFamily="34" charset="0"/>
                <a:cs typeface="Arial" pitchFamily="34" charset="0"/>
              </a:rPr>
              <a:t>91%</a:t>
            </a:r>
          </a:p>
          <a:p>
            <a:pPr lvl="1" eaLnBrk="1" hangingPunct="1">
              <a:lnSpc>
                <a:spcPct val="90000"/>
              </a:lnSpc>
              <a:buClr>
                <a:srgbClr val="FFFF00"/>
              </a:buClr>
            </a:pPr>
            <a:r>
              <a:rPr lang="en-US" sz="2000" dirty="0" smtClean="0">
                <a:latin typeface="Arial" pitchFamily="34" charset="0"/>
                <a:cs typeface="Arial" pitchFamily="34" charset="0"/>
              </a:rPr>
              <a:t>1964:    77%</a:t>
            </a:r>
          </a:p>
          <a:p>
            <a:pPr lvl="1" eaLnBrk="1" hangingPunct="1">
              <a:lnSpc>
                <a:spcPct val="90000"/>
              </a:lnSpc>
              <a:buClr>
                <a:srgbClr val="FFFF00"/>
              </a:buClr>
            </a:pPr>
            <a:r>
              <a:rPr lang="en-US" sz="2000" dirty="0" smtClean="0">
                <a:latin typeface="Arial" pitchFamily="34" charset="0"/>
                <a:cs typeface="Arial" pitchFamily="34" charset="0"/>
              </a:rPr>
              <a:t>1980:    70%</a:t>
            </a:r>
          </a:p>
          <a:p>
            <a:pPr lvl="1" eaLnBrk="1" hangingPunct="1">
              <a:lnSpc>
                <a:spcPct val="90000"/>
              </a:lnSpc>
              <a:buClr>
                <a:srgbClr val="FFFF00"/>
              </a:buClr>
            </a:pPr>
            <a:r>
              <a:rPr lang="en-US" sz="2000" dirty="0" smtClean="0">
                <a:latin typeface="Arial" pitchFamily="34" charset="0"/>
                <a:cs typeface="Arial" pitchFamily="34" charset="0"/>
              </a:rPr>
              <a:t>1982:    50%</a:t>
            </a:r>
          </a:p>
          <a:p>
            <a:pPr lvl="1" eaLnBrk="1" hangingPunct="1">
              <a:lnSpc>
                <a:spcPct val="90000"/>
              </a:lnSpc>
              <a:buClr>
                <a:srgbClr val="FFFF00"/>
              </a:buClr>
            </a:pPr>
            <a:r>
              <a:rPr lang="en-US" sz="2000" dirty="0" smtClean="0">
                <a:latin typeface="Arial" pitchFamily="34" charset="0"/>
                <a:cs typeface="Arial" pitchFamily="34" charset="0"/>
              </a:rPr>
              <a:t>1987:    38.5%</a:t>
            </a:r>
          </a:p>
          <a:p>
            <a:pPr lvl="1" eaLnBrk="1" hangingPunct="1">
              <a:lnSpc>
                <a:spcPct val="90000"/>
              </a:lnSpc>
              <a:buClr>
                <a:srgbClr val="FFFF00"/>
              </a:buClr>
            </a:pPr>
            <a:r>
              <a:rPr lang="en-US" sz="2000" dirty="0" smtClean="0">
                <a:latin typeface="Arial" pitchFamily="34" charset="0"/>
                <a:cs typeface="Arial" pitchFamily="34" charset="0"/>
              </a:rPr>
              <a:t>1988:    28%</a:t>
            </a:r>
          </a:p>
          <a:p>
            <a:pPr lvl="1" eaLnBrk="1" hangingPunct="1">
              <a:lnSpc>
                <a:spcPct val="90000"/>
              </a:lnSpc>
              <a:buClr>
                <a:srgbClr val="FFFF00"/>
              </a:buClr>
            </a:pPr>
            <a:r>
              <a:rPr lang="en-US" sz="2000" dirty="0" smtClean="0">
                <a:latin typeface="Arial" pitchFamily="34" charset="0"/>
                <a:cs typeface="Arial" pitchFamily="34" charset="0"/>
              </a:rPr>
              <a:t>1993:    39.6%</a:t>
            </a:r>
          </a:p>
          <a:p>
            <a:pPr lvl="1" eaLnBrk="1" hangingPunct="1">
              <a:lnSpc>
                <a:spcPct val="90000"/>
              </a:lnSpc>
              <a:buClr>
                <a:srgbClr val="FFFF00"/>
              </a:buClr>
            </a:pPr>
            <a:r>
              <a:rPr lang="en-US" sz="2000" dirty="0" smtClean="0">
                <a:latin typeface="Arial" pitchFamily="34" charset="0"/>
                <a:cs typeface="Arial" pitchFamily="34" charset="0"/>
              </a:rPr>
              <a:t>2003:    35%</a:t>
            </a:r>
          </a:p>
          <a:p>
            <a:pPr lvl="1" eaLnBrk="1" hangingPunct="1">
              <a:lnSpc>
                <a:spcPct val="90000"/>
              </a:lnSpc>
              <a:buClr>
                <a:srgbClr val="FFFF00"/>
              </a:buClr>
            </a:pPr>
            <a:r>
              <a:rPr lang="en-US" sz="2000" dirty="0" smtClean="0">
                <a:latin typeface="Arial" pitchFamily="34" charset="0"/>
                <a:cs typeface="Arial" pitchFamily="34" charset="0"/>
              </a:rPr>
              <a:t>2016:    39.6%</a:t>
            </a:r>
          </a:p>
          <a:p>
            <a:pPr lvl="1" eaLnBrk="1" hangingPunct="1">
              <a:lnSpc>
                <a:spcPct val="90000"/>
              </a:lnSpc>
              <a:buClr>
                <a:srgbClr val="FFFF00"/>
              </a:buClr>
            </a:pPr>
            <a:r>
              <a:rPr lang="en-US" sz="2000" dirty="0" smtClean="0">
                <a:solidFill>
                  <a:srgbClr val="FFFF00"/>
                </a:solidFill>
                <a:effectLst/>
                <a:latin typeface="Arial" pitchFamily="34" charset="0"/>
                <a:ea typeface="Arial Unicode MS" pitchFamily="34" charset="-128"/>
              </a:rPr>
              <a:t>Trump:  33%</a:t>
            </a:r>
          </a:p>
        </p:txBody>
      </p:sp>
    </p:spTree>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rrowheads="1"/>
          </p:cNvSpPr>
          <p:nvPr>
            <p:ph type="title"/>
          </p:nvPr>
        </p:nvSpPr>
        <p:spPr>
          <a:xfrm>
            <a:off x="304800" y="152400"/>
            <a:ext cx="8534400" cy="914400"/>
          </a:xfrm>
        </p:spPr>
        <p:txBody>
          <a:bodyPr lIns="90488" tIns="44450" rIns="90488" bIns="44450"/>
          <a:lstStyle/>
          <a:p>
            <a:pPr lvl="1" eaLnBrk="1" hangingPunct="1">
              <a:defRPr/>
            </a:pPr>
            <a:r>
              <a:rPr lang="en-US" sz="2800" dirty="0" smtClean="0">
                <a:solidFill>
                  <a:srgbClr val="FFFF00"/>
                </a:solidFill>
                <a:latin typeface="Arial" pitchFamily="34" charset="0"/>
                <a:ea typeface="ＭＳ Ｐゴシック" charset="0"/>
                <a:cs typeface="Arial" pitchFamily="34" charset="0"/>
              </a:rPr>
              <a:t>Tax Changes - Historical</a:t>
            </a:r>
            <a:endParaRPr lang="en-US" sz="2400" dirty="0" smtClean="0">
              <a:solidFill>
                <a:srgbClr val="FFFF00"/>
              </a:solidFill>
              <a:latin typeface="Arial" pitchFamily="34" charset="0"/>
              <a:ea typeface="ＭＳ Ｐゴシック" charset="0"/>
              <a:cs typeface="Arial" pitchFamily="34" charset="0"/>
            </a:endParaRPr>
          </a:p>
        </p:txBody>
      </p:sp>
      <p:sp>
        <p:nvSpPr>
          <p:cNvPr id="5123" name="Rectangle 3"/>
          <p:cNvSpPr>
            <a:spLocks noGrp="1" noChangeArrowheads="1"/>
          </p:cNvSpPr>
          <p:nvPr>
            <p:ph type="body" sz="half" idx="1"/>
          </p:nvPr>
        </p:nvSpPr>
        <p:spPr>
          <a:xfrm>
            <a:off x="381000" y="990600"/>
            <a:ext cx="8382000" cy="5257800"/>
          </a:xfrm>
        </p:spPr>
        <p:txBody>
          <a:bodyPr lIns="90488" tIns="44450" rIns="90488" bIns="44450"/>
          <a:lstStyle/>
          <a:p>
            <a:pPr eaLnBrk="1" hangingPunct="1">
              <a:lnSpc>
                <a:spcPct val="90000"/>
              </a:lnSpc>
              <a:buClr>
                <a:srgbClr val="FFFF00"/>
              </a:buClr>
              <a:buFont typeface="Wingdings" pitchFamily="2" charset="2"/>
              <a:buNone/>
            </a:pPr>
            <a:r>
              <a:rPr lang="en-US" sz="2400" b="1" dirty="0" smtClean="0">
                <a:solidFill>
                  <a:srgbClr val="FFFF00"/>
                </a:solidFill>
                <a:latin typeface="Arial" pitchFamily="34" charset="0"/>
                <a:cs typeface="Arial" pitchFamily="34" charset="0"/>
              </a:rPr>
              <a:t>Tax Rates – Business</a:t>
            </a:r>
          </a:p>
          <a:p>
            <a:pPr eaLnBrk="1" hangingPunct="1">
              <a:lnSpc>
                <a:spcPct val="90000"/>
              </a:lnSpc>
              <a:buClr>
                <a:srgbClr val="FFFF00"/>
              </a:buClr>
              <a:buFont typeface="Wingdings" pitchFamily="2" charset="2"/>
              <a:buNone/>
            </a:pPr>
            <a:endParaRPr lang="en-US" sz="2000" b="1" dirty="0" smtClean="0">
              <a:solidFill>
                <a:srgbClr val="FFFF00"/>
              </a:solidFill>
              <a:latin typeface="Arial" pitchFamily="34" charset="0"/>
              <a:cs typeface="Arial" pitchFamily="34" charset="0"/>
            </a:endParaRPr>
          </a:p>
          <a:p>
            <a:pPr marL="342900" lvl="1" indent="-342900" eaLnBrk="1" hangingPunct="1">
              <a:lnSpc>
                <a:spcPct val="90000"/>
              </a:lnSpc>
              <a:buClr>
                <a:srgbClr val="FFFF00"/>
              </a:buClr>
            </a:pPr>
            <a:r>
              <a:rPr lang="en-US" sz="2000" dirty="0" smtClean="0">
                <a:latin typeface="Arial" pitchFamily="34" charset="0"/>
                <a:cs typeface="Arial" pitchFamily="34" charset="0"/>
              </a:rPr>
              <a:t>Current law has different tax rates on different business entities</a:t>
            </a:r>
          </a:p>
          <a:p>
            <a:pPr marL="742950" lvl="2" indent="-342900" eaLnBrk="1" hangingPunct="1">
              <a:lnSpc>
                <a:spcPct val="90000"/>
              </a:lnSpc>
              <a:buClr>
                <a:srgbClr val="FFFF00"/>
              </a:buClr>
            </a:pPr>
            <a:endParaRPr lang="en-US" sz="2000" dirty="0" smtClean="0">
              <a:latin typeface="Arial" pitchFamily="34" charset="0"/>
              <a:cs typeface="Arial" pitchFamily="34" charset="0"/>
            </a:endParaRPr>
          </a:p>
          <a:p>
            <a:pPr marL="742950" lvl="2" indent="-342900" eaLnBrk="1" hangingPunct="1">
              <a:lnSpc>
                <a:spcPct val="90000"/>
              </a:lnSpc>
              <a:buClr>
                <a:srgbClr val="FFFF00"/>
              </a:buClr>
            </a:pPr>
            <a:r>
              <a:rPr lang="en-US" sz="2000" dirty="0" smtClean="0">
                <a:latin typeface="Arial" pitchFamily="34" charset="0"/>
                <a:cs typeface="Arial" pitchFamily="34" charset="0"/>
              </a:rPr>
              <a:t>Sole proprietor businesses are taxed at the individual rates</a:t>
            </a:r>
          </a:p>
          <a:p>
            <a:pPr marL="1200150" lvl="3" indent="-342900" eaLnBrk="1" hangingPunct="1">
              <a:lnSpc>
                <a:spcPct val="90000"/>
              </a:lnSpc>
              <a:buClr>
                <a:srgbClr val="FFFF00"/>
              </a:buClr>
            </a:pPr>
            <a:r>
              <a:rPr lang="en-US" dirty="0" smtClean="0">
                <a:solidFill>
                  <a:srgbClr val="66FF66"/>
                </a:solidFill>
                <a:latin typeface="Arial" pitchFamily="34" charset="0"/>
                <a:cs typeface="Arial" pitchFamily="34" charset="0"/>
              </a:rPr>
              <a:t>0% - 39.6%</a:t>
            </a:r>
          </a:p>
          <a:p>
            <a:pPr marL="742950" lvl="2" indent="-342900" eaLnBrk="1" hangingPunct="1">
              <a:lnSpc>
                <a:spcPct val="90000"/>
              </a:lnSpc>
              <a:buClr>
                <a:srgbClr val="FFFF00"/>
              </a:buClr>
            </a:pPr>
            <a:r>
              <a:rPr lang="en-US" sz="2000" dirty="0" smtClean="0">
                <a:latin typeface="Arial" pitchFamily="34" charset="0"/>
                <a:cs typeface="Arial" pitchFamily="34" charset="0"/>
              </a:rPr>
              <a:t>Partnership profits are passed through to individual partners</a:t>
            </a:r>
          </a:p>
          <a:p>
            <a:pPr marL="1200150" lvl="3" indent="-342900" eaLnBrk="1" hangingPunct="1">
              <a:lnSpc>
                <a:spcPct val="90000"/>
              </a:lnSpc>
              <a:buClr>
                <a:srgbClr val="FFFF00"/>
              </a:buClr>
            </a:pPr>
            <a:r>
              <a:rPr lang="en-US" dirty="0" smtClean="0">
                <a:solidFill>
                  <a:srgbClr val="66FF66"/>
                </a:solidFill>
                <a:latin typeface="Arial" pitchFamily="34" charset="0"/>
                <a:cs typeface="Arial" pitchFamily="34" charset="0"/>
              </a:rPr>
              <a:t>0% - 39.6%</a:t>
            </a:r>
          </a:p>
          <a:p>
            <a:pPr lvl="1" eaLnBrk="1" hangingPunct="1">
              <a:lnSpc>
                <a:spcPct val="90000"/>
              </a:lnSpc>
              <a:buClr>
                <a:srgbClr val="FFFF00"/>
              </a:buClr>
            </a:pPr>
            <a:r>
              <a:rPr lang="en-US" sz="2000" dirty="0" smtClean="0">
                <a:latin typeface="Arial" pitchFamily="34" charset="0"/>
                <a:cs typeface="Arial" pitchFamily="34" charset="0"/>
              </a:rPr>
              <a:t>Corporations: </a:t>
            </a:r>
            <a:r>
              <a:rPr lang="en-US" sz="2000" dirty="0" smtClean="0">
                <a:solidFill>
                  <a:srgbClr val="66FF66"/>
                </a:solidFill>
                <a:latin typeface="Arial" pitchFamily="34" charset="0"/>
                <a:cs typeface="Arial" pitchFamily="34" charset="0"/>
              </a:rPr>
              <a:t>35%</a:t>
            </a:r>
          </a:p>
          <a:p>
            <a:pPr lvl="2" eaLnBrk="1" hangingPunct="1">
              <a:lnSpc>
                <a:spcPct val="90000"/>
              </a:lnSpc>
              <a:buClr>
                <a:srgbClr val="FFFF00"/>
              </a:buClr>
            </a:pPr>
            <a:r>
              <a:rPr lang="en-US" sz="2000" dirty="0" smtClean="0">
                <a:latin typeface="Arial" pitchFamily="34" charset="0"/>
                <a:cs typeface="Arial" pitchFamily="34" charset="0"/>
              </a:rPr>
              <a:t>One of the highest corporate rates in the world</a:t>
            </a:r>
          </a:p>
          <a:p>
            <a:pPr lvl="2" eaLnBrk="1" hangingPunct="1">
              <a:lnSpc>
                <a:spcPct val="90000"/>
              </a:lnSpc>
              <a:buClr>
                <a:srgbClr val="FFFF00"/>
              </a:buClr>
            </a:pPr>
            <a:r>
              <a:rPr lang="en-US" sz="2000" dirty="0" smtClean="0">
                <a:latin typeface="Arial" pitchFamily="34" charset="0"/>
                <a:cs typeface="Arial" pitchFamily="34" charset="0"/>
              </a:rPr>
              <a:t>Has encouraged US corporations to hold money </a:t>
            </a:r>
            <a:r>
              <a:rPr lang="ja-JP" altLang="en-US" sz="2000" smtClean="0">
                <a:latin typeface="Arial" pitchFamily="34" charset="0"/>
                <a:cs typeface="Arial" pitchFamily="34" charset="0"/>
              </a:rPr>
              <a:t>“</a:t>
            </a:r>
            <a:r>
              <a:rPr lang="en-US" altLang="ja-JP" sz="2000" dirty="0" smtClean="0">
                <a:latin typeface="Arial" pitchFamily="34" charset="0"/>
                <a:cs typeface="Arial" pitchFamily="34" charset="0"/>
              </a:rPr>
              <a:t>offshore</a:t>
            </a:r>
            <a:r>
              <a:rPr lang="ja-JP" altLang="en-US" sz="2000" smtClean="0">
                <a:latin typeface="Arial" pitchFamily="34" charset="0"/>
                <a:cs typeface="Arial" pitchFamily="34" charset="0"/>
              </a:rPr>
              <a:t>”</a:t>
            </a:r>
            <a:endParaRPr lang="en-US" altLang="ja-JP" sz="2000" dirty="0" smtClean="0">
              <a:latin typeface="Arial" pitchFamily="34" charset="0"/>
              <a:cs typeface="Arial" pitchFamily="34" charset="0"/>
            </a:endParaRPr>
          </a:p>
          <a:p>
            <a:pPr lvl="2" eaLnBrk="1" hangingPunct="1">
              <a:lnSpc>
                <a:spcPct val="90000"/>
              </a:lnSpc>
              <a:buClr>
                <a:srgbClr val="FFFF00"/>
              </a:buClr>
            </a:pPr>
            <a:r>
              <a:rPr lang="en-US" sz="2000" dirty="0" smtClean="0">
                <a:latin typeface="Arial" pitchFamily="34" charset="0"/>
                <a:cs typeface="Arial" pitchFamily="34" charset="0"/>
              </a:rPr>
              <a:t>Corporate profits are double taxed: at corporate &amp; individual levels</a:t>
            </a:r>
          </a:p>
          <a:p>
            <a:pPr lvl="1" eaLnBrk="1" hangingPunct="1">
              <a:lnSpc>
                <a:spcPct val="90000"/>
              </a:lnSpc>
              <a:buClr>
                <a:srgbClr val="FFFF00"/>
              </a:buClr>
            </a:pPr>
            <a:endParaRPr lang="en-US" sz="2000" dirty="0" smtClean="0">
              <a:effectLst/>
              <a:latin typeface="Arial" pitchFamily="34" charset="0"/>
              <a:ea typeface="Arial Unicode MS" pitchFamily="34" charset="-128"/>
              <a:cs typeface="Arial" pitchFamily="34" charset="0"/>
            </a:endParaRPr>
          </a:p>
        </p:txBody>
      </p:sp>
    </p:spTree>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rrowheads="1"/>
          </p:cNvSpPr>
          <p:nvPr>
            <p:ph type="title"/>
          </p:nvPr>
        </p:nvSpPr>
        <p:spPr>
          <a:xfrm>
            <a:off x="304800" y="152400"/>
            <a:ext cx="8534400" cy="838200"/>
          </a:xfrm>
        </p:spPr>
        <p:txBody>
          <a:bodyPr lIns="90488" tIns="44450" rIns="90488" bIns="44450"/>
          <a:lstStyle/>
          <a:p>
            <a:pPr lvl="1" eaLnBrk="1" hangingPunct="1">
              <a:defRPr/>
            </a:pPr>
            <a:r>
              <a:rPr lang="en-US" sz="2800" dirty="0" smtClean="0">
                <a:solidFill>
                  <a:srgbClr val="FFFF00"/>
                </a:solidFill>
                <a:latin typeface="Arial" pitchFamily="34" charset="0"/>
                <a:ea typeface="ＭＳ Ｐゴシック" charset="0"/>
                <a:cs typeface="Arial" pitchFamily="34" charset="0"/>
              </a:rPr>
              <a:t>Tax Changes – Historical</a:t>
            </a:r>
            <a:br>
              <a:rPr lang="en-US" sz="2800" dirty="0" smtClean="0">
                <a:solidFill>
                  <a:srgbClr val="FFFF00"/>
                </a:solidFill>
                <a:latin typeface="Arial" pitchFamily="34" charset="0"/>
                <a:ea typeface="ＭＳ Ｐゴシック" charset="0"/>
                <a:cs typeface="Arial" pitchFamily="34" charset="0"/>
              </a:rPr>
            </a:br>
            <a:r>
              <a:rPr lang="en-US" altLang="en-US" sz="2400" dirty="0" smtClean="0">
                <a:solidFill>
                  <a:srgbClr val="FFFF00"/>
                </a:solidFill>
                <a:effectLst/>
                <a:latin typeface="Arial" panose="020B0604020202020204" pitchFamily="34" charset="0"/>
                <a:ea typeface="Arial Unicode MS" pitchFamily="34" charset="-128"/>
                <a:cs typeface="Arial" panose="020B0604020202020204" pitchFamily="34" charset="0"/>
              </a:rPr>
              <a:t> Tax rates are only half of the story</a:t>
            </a:r>
            <a:endParaRPr lang="en-US" sz="2400" dirty="0" smtClean="0">
              <a:solidFill>
                <a:srgbClr val="FFFF00"/>
              </a:solidFill>
              <a:latin typeface="Arial" pitchFamily="34" charset="0"/>
              <a:ea typeface="ＭＳ Ｐゴシック" charset="0"/>
              <a:cs typeface="Arial" pitchFamily="34" charset="0"/>
            </a:endParaRPr>
          </a:p>
        </p:txBody>
      </p:sp>
      <p:sp>
        <p:nvSpPr>
          <p:cNvPr id="5123" name="Rectangle 3"/>
          <p:cNvSpPr>
            <a:spLocks noGrp="1" noChangeArrowheads="1"/>
          </p:cNvSpPr>
          <p:nvPr>
            <p:ph type="body" sz="half" idx="1"/>
          </p:nvPr>
        </p:nvSpPr>
        <p:spPr>
          <a:xfrm>
            <a:off x="381000" y="1143000"/>
            <a:ext cx="8458200" cy="5943600"/>
          </a:xfrm>
        </p:spPr>
        <p:txBody>
          <a:bodyPr lIns="90488" tIns="44450" rIns="90488" bIns="44450"/>
          <a:lstStyle/>
          <a:p>
            <a:pPr eaLnBrk="1" hangingPunct="1">
              <a:lnSpc>
                <a:spcPct val="90000"/>
              </a:lnSpc>
              <a:buClr>
                <a:srgbClr val="FFFF00"/>
              </a:buClr>
              <a:buNone/>
              <a:defRPr/>
            </a:pPr>
            <a:r>
              <a:rPr lang="en-US" altLang="en-US" sz="2000" b="1" dirty="0" smtClean="0">
                <a:solidFill>
                  <a:srgbClr val="FFFF00"/>
                </a:solidFill>
                <a:effectLst/>
                <a:latin typeface="Arial" panose="020B0604020202020204" pitchFamily="34" charset="0"/>
                <a:ea typeface="Arial Unicode MS" pitchFamily="34" charset="-128"/>
                <a:cs typeface="Arial" panose="020B0604020202020204" pitchFamily="34" charset="0"/>
              </a:rPr>
              <a:t>Deductions, exemptions, and  credits have been cut over time</a:t>
            </a:r>
          </a:p>
          <a:p>
            <a:pPr lvl="1" eaLnBrk="1" hangingPunct="1">
              <a:lnSpc>
                <a:spcPct val="90000"/>
              </a:lnSpc>
              <a:buClr>
                <a:srgbClr val="FFFF00"/>
              </a:buClr>
              <a:defRPr/>
            </a:pPr>
            <a:endParaRPr lang="en-US" altLang="en-US" sz="2000" dirty="0" smtClean="0">
              <a:effectLst/>
              <a:latin typeface="Arial" panose="020B0604020202020204" pitchFamily="34" charset="0"/>
              <a:ea typeface="Arial Unicode MS" pitchFamily="34" charset="-128"/>
              <a:cs typeface="Arial" panose="020B0604020202020204" pitchFamily="34" charset="0"/>
            </a:endParaRPr>
          </a:p>
          <a:p>
            <a:pPr eaLnBrk="1" hangingPunct="1">
              <a:lnSpc>
                <a:spcPct val="90000"/>
              </a:lnSpc>
              <a:buClr>
                <a:srgbClr val="FFFF00"/>
              </a:buClr>
              <a:defRPr/>
            </a:pPr>
            <a:r>
              <a:rPr lang="en-US" altLang="en-US" sz="2000" dirty="0" smtClean="0">
                <a:effectLst/>
                <a:latin typeface="Arial" panose="020B0604020202020204" pitchFamily="34" charset="0"/>
                <a:ea typeface="Arial Unicode MS" pitchFamily="34" charset="-128"/>
                <a:cs typeface="Arial" panose="020B0604020202020204" pitchFamily="34" charset="0"/>
              </a:rPr>
              <a:t>Personal exemptions</a:t>
            </a:r>
          </a:p>
          <a:p>
            <a:pPr lvl="1" eaLnBrk="1" hangingPunct="1">
              <a:lnSpc>
                <a:spcPct val="90000"/>
              </a:lnSpc>
              <a:buClr>
                <a:srgbClr val="FFFF00"/>
              </a:buClr>
              <a:defRPr/>
            </a:pPr>
            <a:r>
              <a:rPr lang="en-US" altLang="en-US" sz="2000" dirty="0" smtClean="0">
                <a:effectLst/>
                <a:latin typeface="Arial" panose="020B0604020202020204" pitchFamily="34" charset="0"/>
                <a:ea typeface="Arial Unicode MS" pitchFamily="34" charset="-128"/>
                <a:cs typeface="Arial" panose="020B0604020202020204" pitchFamily="34" charset="0"/>
              </a:rPr>
              <a:t>Used to apply to everyone</a:t>
            </a:r>
          </a:p>
          <a:p>
            <a:pPr lvl="1" eaLnBrk="1" hangingPunct="1">
              <a:lnSpc>
                <a:spcPct val="90000"/>
              </a:lnSpc>
              <a:buClr>
                <a:srgbClr val="FFFF00"/>
              </a:buClr>
              <a:defRPr/>
            </a:pPr>
            <a:r>
              <a:rPr lang="en-US" altLang="en-US" sz="2000" dirty="0" smtClean="0">
                <a:effectLst/>
                <a:latin typeface="Arial" panose="020B0604020202020204" pitchFamily="34" charset="0"/>
                <a:ea typeface="Arial Unicode MS" pitchFamily="34" charset="-128"/>
                <a:cs typeface="Arial" panose="020B0604020202020204" pitchFamily="34" charset="0"/>
              </a:rPr>
              <a:t>Now, phased out for higher incomes</a:t>
            </a:r>
          </a:p>
          <a:p>
            <a:pPr eaLnBrk="1" hangingPunct="1">
              <a:lnSpc>
                <a:spcPct val="90000"/>
              </a:lnSpc>
              <a:buClr>
                <a:srgbClr val="FFFF00"/>
              </a:buClr>
              <a:defRPr/>
            </a:pPr>
            <a:r>
              <a:rPr lang="en-US" altLang="en-US" sz="2000" dirty="0">
                <a:effectLst/>
                <a:latin typeface="Arial" panose="020B0604020202020204" pitchFamily="34" charset="0"/>
                <a:ea typeface="Arial Unicode MS" pitchFamily="34" charset="-128"/>
                <a:cs typeface="Arial" panose="020B0604020202020204" pitchFamily="34" charset="0"/>
              </a:rPr>
              <a:t>I</a:t>
            </a:r>
            <a:r>
              <a:rPr lang="en-US" altLang="en-US" sz="2000" dirty="0" smtClean="0">
                <a:effectLst/>
                <a:latin typeface="Arial" panose="020B0604020202020204" pitchFamily="34" charset="0"/>
                <a:ea typeface="Arial Unicode MS" pitchFamily="34" charset="-128"/>
                <a:cs typeface="Arial" panose="020B0604020202020204" pitchFamily="34" charset="0"/>
              </a:rPr>
              <a:t>temized deductions</a:t>
            </a:r>
          </a:p>
          <a:p>
            <a:pPr lvl="1" eaLnBrk="1" hangingPunct="1">
              <a:lnSpc>
                <a:spcPct val="90000"/>
              </a:lnSpc>
              <a:buClr>
                <a:srgbClr val="FFFF00"/>
              </a:buClr>
              <a:defRPr/>
            </a:pPr>
            <a:r>
              <a:rPr lang="en-US" altLang="en-US" sz="2000" dirty="0" smtClean="0">
                <a:effectLst/>
                <a:latin typeface="Arial" panose="020B0604020202020204" pitchFamily="34" charset="0"/>
                <a:ea typeface="Arial Unicode MS" pitchFamily="34" charset="-128"/>
                <a:cs typeface="Arial" panose="020B0604020202020204" pitchFamily="34" charset="0"/>
              </a:rPr>
              <a:t>Used to be available to all taxpayers</a:t>
            </a:r>
          </a:p>
          <a:p>
            <a:pPr lvl="1" eaLnBrk="1" hangingPunct="1">
              <a:lnSpc>
                <a:spcPct val="90000"/>
              </a:lnSpc>
              <a:buClr>
                <a:srgbClr val="FFFF00"/>
              </a:buClr>
              <a:defRPr/>
            </a:pPr>
            <a:r>
              <a:rPr lang="en-US" altLang="en-US" sz="2000" dirty="0" smtClean="0">
                <a:effectLst/>
                <a:latin typeface="Arial" panose="020B0604020202020204" pitchFamily="34" charset="0"/>
                <a:ea typeface="Arial Unicode MS" pitchFamily="34" charset="-128"/>
                <a:cs typeface="Arial" panose="020B0604020202020204" pitchFamily="34" charset="0"/>
              </a:rPr>
              <a:t>Now, limitations on higher income taxpayers</a:t>
            </a:r>
          </a:p>
          <a:p>
            <a:pPr eaLnBrk="1" hangingPunct="1">
              <a:lnSpc>
                <a:spcPct val="90000"/>
              </a:lnSpc>
              <a:buClr>
                <a:srgbClr val="FFFF00"/>
              </a:buClr>
              <a:defRPr/>
            </a:pPr>
            <a:r>
              <a:rPr lang="en-US" altLang="en-US" sz="2000" dirty="0" smtClean="0">
                <a:effectLst/>
                <a:latin typeface="Arial" panose="020B0604020202020204" pitchFamily="34" charset="0"/>
                <a:ea typeface="Arial Unicode MS" pitchFamily="34" charset="-128"/>
                <a:cs typeface="Arial" panose="020B0604020202020204" pitchFamily="34" charset="0"/>
              </a:rPr>
              <a:t>Medical expenses: for decades, there was a 7.5% disallowance</a:t>
            </a:r>
          </a:p>
          <a:p>
            <a:pPr lvl="2" eaLnBrk="1" hangingPunct="1">
              <a:lnSpc>
                <a:spcPct val="90000"/>
              </a:lnSpc>
              <a:buClr>
                <a:srgbClr val="FFFF00"/>
              </a:buClr>
              <a:defRPr/>
            </a:pPr>
            <a:r>
              <a:rPr lang="en-US" altLang="en-US" sz="2000" dirty="0" smtClean="0">
                <a:effectLst/>
                <a:latin typeface="Arial" panose="020B0604020202020204" pitchFamily="34" charset="0"/>
                <a:ea typeface="Arial Unicode MS" pitchFamily="34" charset="-128"/>
                <a:cs typeface="Arial" panose="020B0604020202020204" pitchFamily="34" charset="0"/>
              </a:rPr>
              <a:t>Obamacare increased the disallowance to 10%</a:t>
            </a:r>
          </a:p>
          <a:p>
            <a:pPr lvl="2" eaLnBrk="1" hangingPunct="1">
              <a:lnSpc>
                <a:spcPct val="90000"/>
              </a:lnSpc>
              <a:buClr>
                <a:srgbClr val="FFFF00"/>
              </a:buClr>
              <a:defRPr/>
            </a:pPr>
            <a:r>
              <a:rPr lang="en-US" altLang="en-US" sz="2000" dirty="0" smtClean="0">
                <a:effectLst/>
                <a:latin typeface="Arial" panose="020B0604020202020204" pitchFamily="34" charset="0"/>
                <a:ea typeface="Arial Unicode MS" pitchFamily="34" charset="-128"/>
                <a:cs typeface="Arial" panose="020B0604020202020204" pitchFamily="34" charset="0"/>
              </a:rPr>
              <a:t>Very few people can now write off  medical expenses</a:t>
            </a:r>
          </a:p>
          <a:p>
            <a:pPr eaLnBrk="1" hangingPunct="1">
              <a:lnSpc>
                <a:spcPct val="90000"/>
              </a:lnSpc>
              <a:buClr>
                <a:srgbClr val="FFFF00"/>
              </a:buClr>
              <a:defRPr/>
            </a:pPr>
            <a:r>
              <a:rPr lang="en-US" altLang="en-US" sz="2000" dirty="0" smtClean="0">
                <a:effectLst/>
                <a:latin typeface="Arial" panose="020B0604020202020204" pitchFamily="34" charset="0"/>
                <a:ea typeface="Arial Unicode MS" pitchFamily="34" charset="-128"/>
                <a:cs typeface="Arial" panose="020B0604020202020204" pitchFamily="34" charset="0"/>
              </a:rPr>
              <a:t>Residential rental losses used to be tax deductible</a:t>
            </a:r>
          </a:p>
          <a:p>
            <a:pPr lvl="1" eaLnBrk="1" hangingPunct="1">
              <a:lnSpc>
                <a:spcPct val="90000"/>
              </a:lnSpc>
              <a:buClr>
                <a:srgbClr val="FFFF00"/>
              </a:buClr>
              <a:defRPr/>
            </a:pPr>
            <a:r>
              <a:rPr lang="en-US" altLang="en-US" sz="2000" dirty="0" smtClean="0">
                <a:effectLst/>
                <a:latin typeface="Arial" panose="020B0604020202020204" pitchFamily="34" charset="0"/>
                <a:ea typeface="Arial Unicode MS" pitchFamily="34" charset="-128"/>
                <a:cs typeface="Arial" panose="020B0604020202020204" pitchFamily="34" charset="0"/>
              </a:rPr>
              <a:t>Now limited if $100,000+ AGI</a:t>
            </a:r>
          </a:p>
          <a:p>
            <a:pPr lvl="2" eaLnBrk="1" hangingPunct="1">
              <a:lnSpc>
                <a:spcPct val="90000"/>
              </a:lnSpc>
              <a:buClr>
                <a:srgbClr val="FFFF00"/>
              </a:buClr>
              <a:defRPr/>
            </a:pPr>
            <a:r>
              <a:rPr lang="en-US" altLang="en-US" sz="2000" dirty="0" smtClean="0">
                <a:effectLst/>
                <a:latin typeface="Arial" panose="020B0604020202020204" pitchFamily="34" charset="0"/>
                <a:ea typeface="Arial Unicode MS" pitchFamily="34" charset="-128"/>
                <a:cs typeface="Arial" panose="020B0604020202020204" pitchFamily="34" charset="0"/>
              </a:rPr>
              <a:t>Deductible: $25,000 - $0 per year</a:t>
            </a:r>
          </a:p>
          <a:p>
            <a:pPr marL="0" indent="0" eaLnBrk="1" hangingPunct="1">
              <a:lnSpc>
                <a:spcPct val="90000"/>
              </a:lnSpc>
              <a:buClr>
                <a:srgbClr val="FFFF00"/>
              </a:buClr>
              <a:buFont typeface="Wingdings" pitchFamily="2" charset="2"/>
              <a:buNone/>
              <a:defRPr/>
            </a:pPr>
            <a:endParaRPr lang="en-US" altLang="en-US" sz="2000" dirty="0">
              <a:effectLst/>
              <a:latin typeface="Arial" panose="020B0604020202020204" pitchFamily="34" charset="0"/>
              <a:ea typeface="Arial Unicode MS" pitchFamily="34" charset="-128"/>
              <a:cs typeface="Arial" panose="020B0604020202020204" pitchFamily="34" charset="0"/>
            </a:endParaRPr>
          </a:p>
        </p:txBody>
      </p:sp>
    </p:spTree>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body" sz="half" idx="1"/>
          </p:nvPr>
        </p:nvSpPr>
        <p:spPr>
          <a:xfrm>
            <a:off x="457200" y="1143000"/>
            <a:ext cx="8382000" cy="5562600"/>
          </a:xfrm>
        </p:spPr>
        <p:txBody>
          <a:bodyPr lIns="90488" tIns="44450" rIns="90488" bIns="44450"/>
          <a:lstStyle/>
          <a:p>
            <a:pPr marL="0" indent="0" eaLnBrk="1" hangingPunct="1">
              <a:lnSpc>
                <a:spcPct val="90000"/>
              </a:lnSpc>
              <a:buClr>
                <a:srgbClr val="FFFF00"/>
              </a:buClr>
              <a:buNone/>
            </a:pPr>
            <a:r>
              <a:rPr lang="en-US" sz="2000" b="1" dirty="0" smtClean="0">
                <a:solidFill>
                  <a:srgbClr val="FFFF00"/>
                </a:solidFill>
                <a:effectLst/>
                <a:latin typeface="Arial" pitchFamily="34" charset="0"/>
                <a:ea typeface="Arial Unicode MS" pitchFamily="34" charset="-128"/>
              </a:rPr>
              <a:t>What is taxable has been expanded</a:t>
            </a:r>
          </a:p>
          <a:p>
            <a:pPr marL="0" indent="0" eaLnBrk="1" hangingPunct="1">
              <a:lnSpc>
                <a:spcPct val="90000"/>
              </a:lnSpc>
              <a:buClr>
                <a:srgbClr val="FFFF00"/>
              </a:buClr>
              <a:buNone/>
            </a:pPr>
            <a:endParaRPr lang="en-US" sz="2000" b="1" dirty="0" smtClean="0">
              <a:effectLst/>
              <a:latin typeface="Arial" pitchFamily="34" charset="0"/>
              <a:ea typeface="Arial Unicode MS" pitchFamily="34" charset="-128"/>
            </a:endParaRPr>
          </a:p>
          <a:p>
            <a:pPr eaLnBrk="1" hangingPunct="1">
              <a:lnSpc>
                <a:spcPct val="90000"/>
              </a:lnSpc>
              <a:buClr>
                <a:srgbClr val="FFFF00"/>
              </a:buClr>
            </a:pPr>
            <a:r>
              <a:rPr lang="en-US" sz="2000" dirty="0" smtClean="0">
                <a:effectLst/>
                <a:latin typeface="Arial" pitchFamily="34" charset="0"/>
                <a:ea typeface="Arial Unicode MS" pitchFamily="34" charset="-128"/>
              </a:rPr>
              <a:t>Social Security benefits</a:t>
            </a:r>
          </a:p>
          <a:p>
            <a:pPr lvl="1" eaLnBrk="1" hangingPunct="1">
              <a:lnSpc>
                <a:spcPct val="90000"/>
              </a:lnSpc>
              <a:buClr>
                <a:srgbClr val="FFFF00"/>
              </a:buClr>
            </a:pPr>
            <a:r>
              <a:rPr lang="en-US" sz="2000" dirty="0" smtClean="0">
                <a:effectLst/>
                <a:latin typeface="Arial" pitchFamily="34" charset="0"/>
                <a:ea typeface="Arial Unicode MS" pitchFamily="34" charset="-128"/>
              </a:rPr>
              <a:t>Originally tax-free</a:t>
            </a:r>
          </a:p>
          <a:p>
            <a:pPr lvl="1" eaLnBrk="1" hangingPunct="1">
              <a:lnSpc>
                <a:spcPct val="90000"/>
              </a:lnSpc>
              <a:buClr>
                <a:srgbClr val="FFFF00"/>
              </a:buClr>
            </a:pPr>
            <a:r>
              <a:rPr lang="en-US" sz="2000" dirty="0" smtClean="0">
                <a:effectLst/>
                <a:latin typeface="Arial" pitchFamily="34" charset="0"/>
                <a:ea typeface="Arial Unicode MS" pitchFamily="34" charset="-128"/>
              </a:rPr>
              <a:t>Now: up to 85% is taxed</a:t>
            </a:r>
          </a:p>
          <a:p>
            <a:pPr eaLnBrk="1" hangingPunct="1">
              <a:lnSpc>
                <a:spcPct val="90000"/>
              </a:lnSpc>
              <a:buClr>
                <a:srgbClr val="FFFF00"/>
              </a:buClr>
            </a:pPr>
            <a:endParaRPr lang="en-US" sz="2000" dirty="0" smtClean="0">
              <a:effectLst/>
              <a:latin typeface="Arial" pitchFamily="34" charset="0"/>
              <a:ea typeface="Arial Unicode MS" pitchFamily="34" charset="-128"/>
            </a:endParaRPr>
          </a:p>
          <a:p>
            <a:pPr eaLnBrk="1" hangingPunct="1">
              <a:lnSpc>
                <a:spcPct val="90000"/>
              </a:lnSpc>
              <a:buClr>
                <a:srgbClr val="FFFF00"/>
              </a:buClr>
            </a:pPr>
            <a:r>
              <a:rPr lang="en-US" sz="2000" dirty="0" smtClean="0">
                <a:effectLst/>
                <a:latin typeface="Arial" pitchFamily="34" charset="0"/>
                <a:ea typeface="Arial Unicode MS" pitchFamily="34" charset="-128"/>
              </a:rPr>
              <a:t>Medicare</a:t>
            </a:r>
          </a:p>
          <a:p>
            <a:pPr lvl="1" eaLnBrk="1" hangingPunct="1">
              <a:lnSpc>
                <a:spcPct val="90000"/>
              </a:lnSpc>
              <a:buClr>
                <a:srgbClr val="FFFF00"/>
              </a:buClr>
            </a:pPr>
            <a:r>
              <a:rPr lang="en-US" sz="2000" dirty="0" smtClean="0">
                <a:effectLst/>
                <a:latin typeface="Arial" pitchFamily="34" charset="0"/>
                <a:ea typeface="Arial Unicode MS" pitchFamily="34" charset="-128"/>
              </a:rPr>
              <a:t>Original design was tax-free for retirees</a:t>
            </a:r>
          </a:p>
          <a:p>
            <a:pPr lvl="1" eaLnBrk="1" hangingPunct="1">
              <a:lnSpc>
                <a:spcPct val="90000"/>
              </a:lnSpc>
              <a:buClr>
                <a:srgbClr val="FFFF00"/>
              </a:buClr>
            </a:pPr>
            <a:r>
              <a:rPr lang="en-US" sz="2000" dirty="0" smtClean="0">
                <a:effectLst/>
                <a:latin typeface="Arial" pitchFamily="34" charset="0"/>
                <a:ea typeface="Arial Unicode MS" pitchFamily="34" charset="-128"/>
              </a:rPr>
              <a:t>Now: back-door taxation</a:t>
            </a:r>
          </a:p>
          <a:p>
            <a:pPr lvl="2" eaLnBrk="1" hangingPunct="1">
              <a:lnSpc>
                <a:spcPct val="90000"/>
              </a:lnSpc>
              <a:buClr>
                <a:srgbClr val="FFFF00"/>
              </a:buClr>
            </a:pPr>
            <a:r>
              <a:rPr lang="en-US" sz="2000" dirty="0" smtClean="0">
                <a:effectLst/>
                <a:latin typeface="Arial" pitchFamily="34" charset="0"/>
                <a:ea typeface="Arial Unicode MS" pitchFamily="34" charset="-128"/>
              </a:rPr>
              <a:t>Some pay double, triple, or quadruple premiums, depending on income</a:t>
            </a:r>
          </a:p>
          <a:p>
            <a:pPr lvl="1" eaLnBrk="1" hangingPunct="1">
              <a:lnSpc>
                <a:spcPct val="90000"/>
              </a:lnSpc>
              <a:buClr>
                <a:srgbClr val="FFFF00"/>
              </a:buClr>
            </a:pPr>
            <a:r>
              <a:rPr lang="en-US" altLang="en-US" sz="2000" dirty="0" smtClean="0">
                <a:effectLst/>
                <a:latin typeface="Arial" pitchFamily="34" charset="0"/>
                <a:ea typeface="Arial Unicode MS" pitchFamily="34" charset="-128"/>
              </a:rPr>
              <a:t>“</a:t>
            </a:r>
            <a:r>
              <a:rPr lang="en-US" sz="2000" dirty="0" smtClean="0">
                <a:effectLst/>
                <a:latin typeface="Arial" pitchFamily="34" charset="0"/>
                <a:ea typeface="Arial Unicode MS" pitchFamily="34" charset="-128"/>
              </a:rPr>
              <a:t>Additional</a:t>
            </a:r>
            <a:r>
              <a:rPr lang="en-US" altLang="en-US" sz="2000" dirty="0" smtClean="0">
                <a:effectLst/>
                <a:latin typeface="Arial" pitchFamily="34" charset="0"/>
                <a:ea typeface="Arial Unicode MS" pitchFamily="34" charset="-128"/>
              </a:rPr>
              <a:t>”</a:t>
            </a:r>
            <a:r>
              <a:rPr lang="en-US" sz="2000" dirty="0" smtClean="0">
                <a:effectLst/>
                <a:latin typeface="Arial" pitchFamily="34" charset="0"/>
                <a:ea typeface="Arial Unicode MS" pitchFamily="34" charset="-128"/>
              </a:rPr>
              <a:t> Medicare payroll tax: .9%</a:t>
            </a:r>
          </a:p>
          <a:p>
            <a:pPr lvl="1" eaLnBrk="1" hangingPunct="1">
              <a:lnSpc>
                <a:spcPct val="90000"/>
              </a:lnSpc>
              <a:buClr>
                <a:srgbClr val="FFFF00"/>
              </a:buClr>
            </a:pPr>
            <a:r>
              <a:rPr lang="en-US" sz="2000" dirty="0" smtClean="0">
                <a:effectLst/>
                <a:latin typeface="Arial" pitchFamily="34" charset="0"/>
                <a:ea typeface="Arial Unicode MS" pitchFamily="34" charset="-128"/>
              </a:rPr>
              <a:t>Medicare tax 3.8% on investments</a:t>
            </a:r>
          </a:p>
          <a:p>
            <a:pPr marL="0" indent="0" eaLnBrk="1" hangingPunct="1">
              <a:lnSpc>
                <a:spcPct val="90000"/>
              </a:lnSpc>
              <a:buClr>
                <a:srgbClr val="FFFF00"/>
              </a:buClr>
              <a:buFont typeface="Wingdings" pitchFamily="2" charset="2"/>
              <a:buNone/>
            </a:pPr>
            <a:endParaRPr lang="en-US" sz="2000" dirty="0" smtClean="0">
              <a:effectLst/>
              <a:latin typeface="Arial" pitchFamily="34" charset="0"/>
              <a:ea typeface="Arial Unicode MS" pitchFamily="34" charset="-128"/>
            </a:endParaRPr>
          </a:p>
        </p:txBody>
      </p:sp>
      <p:sp>
        <p:nvSpPr>
          <p:cNvPr id="5" name="Rectangle 2"/>
          <p:cNvSpPr>
            <a:spLocks noGrp="1" noRot="1" noChangeArrowheads="1"/>
          </p:cNvSpPr>
          <p:nvPr>
            <p:ph type="title"/>
          </p:nvPr>
        </p:nvSpPr>
        <p:spPr>
          <a:xfrm>
            <a:off x="304800" y="152400"/>
            <a:ext cx="8534400" cy="838200"/>
          </a:xfrm>
        </p:spPr>
        <p:txBody>
          <a:bodyPr lIns="90488" tIns="44450" rIns="90488" bIns="44450"/>
          <a:lstStyle/>
          <a:p>
            <a:pPr lvl="1" eaLnBrk="1" hangingPunct="1">
              <a:defRPr/>
            </a:pPr>
            <a:r>
              <a:rPr lang="en-US" sz="2800" dirty="0" smtClean="0">
                <a:solidFill>
                  <a:srgbClr val="FFFF00"/>
                </a:solidFill>
                <a:latin typeface="Arial" pitchFamily="34" charset="0"/>
                <a:ea typeface="ＭＳ Ｐゴシック" charset="0"/>
                <a:cs typeface="Arial" pitchFamily="34" charset="0"/>
              </a:rPr>
              <a:t>Tax Changes – Historical</a:t>
            </a:r>
            <a:br>
              <a:rPr lang="en-US" sz="2800" dirty="0" smtClean="0">
                <a:solidFill>
                  <a:srgbClr val="FFFF00"/>
                </a:solidFill>
                <a:latin typeface="Arial" pitchFamily="34" charset="0"/>
                <a:ea typeface="ＭＳ Ｐゴシック" charset="0"/>
                <a:cs typeface="Arial" pitchFamily="34" charset="0"/>
              </a:rPr>
            </a:br>
            <a:r>
              <a:rPr lang="en-US" altLang="en-US" sz="2400" dirty="0" smtClean="0">
                <a:solidFill>
                  <a:srgbClr val="FFFF00"/>
                </a:solidFill>
                <a:effectLst/>
                <a:latin typeface="Arial" panose="020B0604020202020204" pitchFamily="34" charset="0"/>
                <a:ea typeface="Arial Unicode MS" pitchFamily="34" charset="-128"/>
                <a:cs typeface="Arial" panose="020B0604020202020204" pitchFamily="34" charset="0"/>
              </a:rPr>
              <a:t> Tax rates are only half of the story</a:t>
            </a:r>
            <a:endParaRPr lang="en-US" sz="2400" dirty="0" smtClean="0">
              <a:solidFill>
                <a:srgbClr val="FFFF00"/>
              </a:solidFill>
              <a:latin typeface="Arial" pitchFamily="34" charset="0"/>
              <a:ea typeface="ＭＳ Ｐゴシック" charset="0"/>
              <a:cs typeface="Arial" pitchFamily="34" charset="0"/>
            </a:endParaRPr>
          </a:p>
        </p:txBody>
      </p:sp>
    </p:spTree>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body" sz="half" idx="1"/>
          </p:nvPr>
        </p:nvSpPr>
        <p:spPr>
          <a:xfrm>
            <a:off x="381000" y="1143000"/>
            <a:ext cx="8382000" cy="5410200"/>
          </a:xfrm>
        </p:spPr>
        <p:txBody>
          <a:bodyPr lIns="90488" tIns="44450" rIns="90488" bIns="44450"/>
          <a:lstStyle/>
          <a:p>
            <a:pPr lvl="1" eaLnBrk="1" hangingPunct="1">
              <a:lnSpc>
                <a:spcPct val="90000"/>
              </a:lnSpc>
              <a:buClr>
                <a:srgbClr val="FFFF00"/>
              </a:buClr>
              <a:buNone/>
            </a:pPr>
            <a:r>
              <a:rPr lang="en-US" sz="2000" b="1" dirty="0" smtClean="0">
                <a:solidFill>
                  <a:srgbClr val="FFFF00"/>
                </a:solidFill>
                <a:effectLst/>
                <a:latin typeface="Arial" pitchFamily="34" charset="0"/>
                <a:ea typeface="Arial Unicode MS" pitchFamily="34" charset="-128"/>
              </a:rPr>
              <a:t>What is taxable has been expanded (continued)</a:t>
            </a:r>
          </a:p>
          <a:p>
            <a:pPr lvl="1" eaLnBrk="1" hangingPunct="1">
              <a:lnSpc>
                <a:spcPct val="90000"/>
              </a:lnSpc>
              <a:buClr>
                <a:srgbClr val="FFFF00"/>
              </a:buClr>
              <a:buNone/>
            </a:pPr>
            <a:endParaRPr lang="en-US" sz="2000" dirty="0" smtClean="0">
              <a:effectLst/>
              <a:latin typeface="Arial" pitchFamily="34" charset="0"/>
              <a:ea typeface="Arial Unicode MS" pitchFamily="34" charset="-128"/>
            </a:endParaRPr>
          </a:p>
          <a:p>
            <a:pPr eaLnBrk="1" hangingPunct="1">
              <a:lnSpc>
                <a:spcPct val="90000"/>
              </a:lnSpc>
              <a:buClr>
                <a:srgbClr val="FFFF00"/>
              </a:buClr>
            </a:pPr>
            <a:r>
              <a:rPr lang="en-US" sz="2000" dirty="0" smtClean="0">
                <a:effectLst/>
                <a:latin typeface="Arial" pitchFamily="34" charset="0"/>
                <a:ea typeface="Arial Unicode MS" pitchFamily="34" charset="-128"/>
              </a:rPr>
              <a:t>Personal residence</a:t>
            </a:r>
          </a:p>
          <a:p>
            <a:pPr lvl="1" eaLnBrk="1" hangingPunct="1">
              <a:lnSpc>
                <a:spcPct val="90000"/>
              </a:lnSpc>
              <a:buClr>
                <a:srgbClr val="FFFF00"/>
              </a:buClr>
            </a:pPr>
            <a:r>
              <a:rPr lang="en-US" sz="2000" dirty="0" smtClean="0">
                <a:effectLst/>
                <a:latin typeface="Arial" pitchFamily="34" charset="0"/>
                <a:ea typeface="Arial Unicode MS" pitchFamily="34" charset="-128"/>
              </a:rPr>
              <a:t>Used to be able to exchange, tax-free</a:t>
            </a:r>
          </a:p>
          <a:p>
            <a:pPr lvl="1" eaLnBrk="1" hangingPunct="1">
              <a:lnSpc>
                <a:spcPct val="90000"/>
              </a:lnSpc>
              <a:buClr>
                <a:srgbClr val="FFFF00"/>
              </a:buClr>
            </a:pPr>
            <a:r>
              <a:rPr lang="en-US" sz="2000" dirty="0" smtClean="0">
                <a:effectLst/>
                <a:latin typeface="Arial" pitchFamily="34" charset="0"/>
                <a:ea typeface="Arial Unicode MS" pitchFamily="34" charset="-128"/>
              </a:rPr>
              <a:t>Now, limited exemption: $250k/$500k</a:t>
            </a:r>
          </a:p>
          <a:p>
            <a:pPr eaLnBrk="1" hangingPunct="1">
              <a:lnSpc>
                <a:spcPct val="90000"/>
              </a:lnSpc>
              <a:buClr>
                <a:srgbClr val="FFFF00"/>
              </a:buClr>
            </a:pPr>
            <a:endParaRPr lang="en-US" altLang="en-US" sz="2000" dirty="0" smtClean="0">
              <a:effectLst/>
              <a:latin typeface="Arial" pitchFamily="34" charset="0"/>
              <a:ea typeface="Arial Unicode MS" pitchFamily="34" charset="-128"/>
            </a:endParaRPr>
          </a:p>
          <a:p>
            <a:pPr eaLnBrk="1" hangingPunct="1">
              <a:lnSpc>
                <a:spcPct val="90000"/>
              </a:lnSpc>
              <a:buClr>
                <a:srgbClr val="FFFF00"/>
              </a:buClr>
            </a:pPr>
            <a:r>
              <a:rPr lang="en-US" altLang="en-US" sz="2000" dirty="0" smtClean="0">
                <a:effectLst/>
                <a:latin typeface="Arial" pitchFamily="34" charset="0"/>
                <a:ea typeface="Arial Unicode MS" pitchFamily="34" charset="-128"/>
              </a:rPr>
              <a:t>“</a:t>
            </a:r>
            <a:r>
              <a:rPr lang="en-US" sz="2000" dirty="0" smtClean="0">
                <a:effectLst/>
                <a:latin typeface="Arial" pitchFamily="34" charset="0"/>
                <a:ea typeface="Arial Unicode MS" pitchFamily="34" charset="-128"/>
              </a:rPr>
              <a:t>Tax-free</a:t>
            </a:r>
            <a:r>
              <a:rPr lang="en-US" altLang="en-US" sz="2000" dirty="0" smtClean="0">
                <a:effectLst/>
                <a:latin typeface="Arial" pitchFamily="34" charset="0"/>
                <a:ea typeface="Arial Unicode MS" pitchFamily="34" charset="-128"/>
              </a:rPr>
              <a:t>”</a:t>
            </a:r>
            <a:r>
              <a:rPr lang="en-US" sz="2000" dirty="0" smtClean="0">
                <a:effectLst/>
                <a:latin typeface="Arial" pitchFamily="34" charset="0"/>
                <a:ea typeface="Arial Unicode MS" pitchFamily="34" charset="-128"/>
              </a:rPr>
              <a:t> municipal bonds</a:t>
            </a:r>
          </a:p>
          <a:p>
            <a:pPr lvl="1" eaLnBrk="1" hangingPunct="1">
              <a:lnSpc>
                <a:spcPct val="90000"/>
              </a:lnSpc>
              <a:buClr>
                <a:srgbClr val="FFFF00"/>
              </a:buClr>
            </a:pPr>
            <a:r>
              <a:rPr lang="en-US" sz="2000" dirty="0" smtClean="0">
                <a:effectLst/>
                <a:latin typeface="Arial" pitchFamily="34" charset="0"/>
                <a:ea typeface="Arial Unicode MS" pitchFamily="34" charset="-128"/>
              </a:rPr>
              <a:t>Originally tax-free</a:t>
            </a:r>
          </a:p>
          <a:p>
            <a:pPr lvl="1" eaLnBrk="1" hangingPunct="1">
              <a:lnSpc>
                <a:spcPct val="90000"/>
              </a:lnSpc>
              <a:buClr>
                <a:srgbClr val="FFFF00"/>
              </a:buClr>
            </a:pPr>
            <a:r>
              <a:rPr lang="en-US" sz="2000" dirty="0" smtClean="0">
                <a:effectLst/>
                <a:latin typeface="Arial" pitchFamily="34" charset="0"/>
                <a:ea typeface="Arial Unicode MS" pitchFamily="34" charset="-128"/>
              </a:rPr>
              <a:t>Now some are subject to Alternative Minimum Tax</a:t>
            </a:r>
          </a:p>
        </p:txBody>
      </p:sp>
      <p:sp>
        <p:nvSpPr>
          <p:cNvPr id="5" name="Rectangle 2"/>
          <p:cNvSpPr>
            <a:spLocks noGrp="1" noRot="1" noChangeArrowheads="1"/>
          </p:cNvSpPr>
          <p:nvPr>
            <p:ph type="title"/>
          </p:nvPr>
        </p:nvSpPr>
        <p:spPr>
          <a:xfrm>
            <a:off x="304800" y="152400"/>
            <a:ext cx="8534400" cy="838200"/>
          </a:xfrm>
        </p:spPr>
        <p:txBody>
          <a:bodyPr lIns="90488" tIns="44450" rIns="90488" bIns="44450"/>
          <a:lstStyle/>
          <a:p>
            <a:pPr lvl="1" eaLnBrk="1" hangingPunct="1">
              <a:defRPr/>
            </a:pPr>
            <a:r>
              <a:rPr lang="en-US" sz="2800" dirty="0" smtClean="0">
                <a:solidFill>
                  <a:srgbClr val="FFFF00"/>
                </a:solidFill>
                <a:latin typeface="Arial" pitchFamily="34" charset="0"/>
                <a:ea typeface="ＭＳ Ｐゴシック" charset="0"/>
                <a:cs typeface="Arial" pitchFamily="34" charset="0"/>
              </a:rPr>
              <a:t>Tax Changes – Historical</a:t>
            </a:r>
            <a:br>
              <a:rPr lang="en-US" sz="2800" dirty="0" smtClean="0">
                <a:solidFill>
                  <a:srgbClr val="FFFF00"/>
                </a:solidFill>
                <a:latin typeface="Arial" pitchFamily="34" charset="0"/>
                <a:ea typeface="ＭＳ Ｐゴシック" charset="0"/>
                <a:cs typeface="Arial" pitchFamily="34" charset="0"/>
              </a:rPr>
            </a:br>
            <a:r>
              <a:rPr lang="en-US" altLang="en-US" sz="2400" dirty="0" smtClean="0">
                <a:solidFill>
                  <a:srgbClr val="FFFF00"/>
                </a:solidFill>
                <a:effectLst/>
                <a:latin typeface="Arial" panose="020B0604020202020204" pitchFamily="34" charset="0"/>
                <a:ea typeface="Arial Unicode MS" pitchFamily="34" charset="-128"/>
                <a:cs typeface="Arial" panose="020B0604020202020204" pitchFamily="34" charset="0"/>
              </a:rPr>
              <a:t> Tax rates are only half of the story</a:t>
            </a:r>
            <a:endParaRPr lang="en-US" sz="2400" dirty="0" smtClean="0">
              <a:solidFill>
                <a:srgbClr val="FFFF00"/>
              </a:solidFill>
              <a:latin typeface="Arial" pitchFamily="34" charset="0"/>
              <a:ea typeface="ＭＳ Ｐゴシック" charset="0"/>
              <a:cs typeface="Arial" pitchFamily="34" charset="0"/>
            </a:endParaRPr>
          </a:p>
        </p:txBody>
      </p:sp>
    </p:spTree>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rrowheads="1"/>
          </p:cNvSpPr>
          <p:nvPr>
            <p:ph type="title"/>
          </p:nvPr>
        </p:nvSpPr>
        <p:spPr>
          <a:xfrm>
            <a:off x="304800" y="152400"/>
            <a:ext cx="8534400" cy="990600"/>
          </a:xfrm>
        </p:spPr>
        <p:txBody>
          <a:bodyPr lIns="90488" tIns="44450" rIns="90488" bIns="44450"/>
          <a:lstStyle/>
          <a:p>
            <a:pPr marL="342900" indent="-342900" eaLnBrk="1" hangingPunct="1"/>
            <a:r>
              <a:rPr lang="en-US" sz="2800" smtClean="0">
                <a:solidFill>
                  <a:srgbClr val="FFFF00"/>
                </a:solidFill>
                <a:latin typeface="Arial" pitchFamily="34" charset="0"/>
                <a:cs typeface="Arial" pitchFamily="34" charset="0"/>
              </a:rPr>
              <a:t>Trump</a:t>
            </a:r>
            <a:r>
              <a:rPr lang="ja-JP" altLang="en-US" sz="2800" smtClean="0">
                <a:solidFill>
                  <a:srgbClr val="FFFF00"/>
                </a:solidFill>
                <a:latin typeface="Arial" pitchFamily="34" charset="0"/>
                <a:cs typeface="Arial" pitchFamily="34" charset="0"/>
              </a:rPr>
              <a:t>’</a:t>
            </a:r>
            <a:r>
              <a:rPr lang="en-US" altLang="ja-JP" sz="2800" smtClean="0">
                <a:solidFill>
                  <a:srgbClr val="FFFF00"/>
                </a:solidFill>
                <a:latin typeface="Arial" pitchFamily="34" charset="0"/>
                <a:cs typeface="Arial" pitchFamily="34" charset="0"/>
              </a:rPr>
              <a:t>s Tax Goals</a:t>
            </a:r>
            <a:br>
              <a:rPr lang="en-US" altLang="ja-JP" sz="2800" smtClean="0">
                <a:solidFill>
                  <a:srgbClr val="FFFF00"/>
                </a:solidFill>
                <a:latin typeface="Arial" pitchFamily="34" charset="0"/>
                <a:cs typeface="Arial" pitchFamily="34" charset="0"/>
              </a:rPr>
            </a:br>
            <a:r>
              <a:rPr lang="en-US" altLang="ja-JP" sz="2000" smtClean="0">
                <a:solidFill>
                  <a:srgbClr val="FFFF00"/>
                </a:solidFill>
                <a:latin typeface="Arial" pitchFamily="34" charset="0"/>
                <a:cs typeface="Arial" pitchFamily="34" charset="0"/>
              </a:rPr>
              <a:t>(from https://assets.donaldjtrump.com)</a:t>
            </a:r>
            <a:endParaRPr lang="en-US" sz="2000" smtClean="0">
              <a:solidFill>
                <a:srgbClr val="FFFF00"/>
              </a:solidFill>
              <a:latin typeface="Arial" pitchFamily="34" charset="0"/>
              <a:cs typeface="Arial" pitchFamily="34" charset="0"/>
            </a:endParaRPr>
          </a:p>
        </p:txBody>
      </p:sp>
      <p:sp>
        <p:nvSpPr>
          <p:cNvPr id="5123" name="Rectangle 3"/>
          <p:cNvSpPr>
            <a:spLocks noGrp="1" noChangeArrowheads="1"/>
          </p:cNvSpPr>
          <p:nvPr>
            <p:ph type="body" sz="half" idx="1"/>
          </p:nvPr>
        </p:nvSpPr>
        <p:spPr>
          <a:xfrm>
            <a:off x="457200" y="1143000"/>
            <a:ext cx="8229600" cy="5562600"/>
          </a:xfrm>
        </p:spPr>
        <p:txBody>
          <a:bodyPr lIns="90488" tIns="44450" rIns="90488" bIns="44450"/>
          <a:lstStyle/>
          <a:p>
            <a:pPr marL="0" indent="0">
              <a:buFont typeface="Wingdings" pitchFamily="2" charset="2"/>
              <a:buNone/>
            </a:pPr>
            <a:r>
              <a:rPr lang="en-US" sz="2400" b="1" dirty="0" smtClean="0">
                <a:solidFill>
                  <a:srgbClr val="FFFF00"/>
                </a:solidFill>
                <a:effectLst/>
                <a:latin typeface="Arial" pitchFamily="34" charset="0"/>
                <a:cs typeface="Arial" pitchFamily="34" charset="0"/>
              </a:rPr>
              <a:t>Goals</a:t>
            </a:r>
          </a:p>
          <a:p>
            <a:pPr marL="0" indent="0">
              <a:buClr>
                <a:srgbClr val="FFFF00"/>
              </a:buClr>
              <a:buSzPct val="100000"/>
              <a:buFont typeface="Garamond" pitchFamily="18" charset="0"/>
              <a:buAutoNum type="arabicPeriod"/>
            </a:pPr>
            <a:r>
              <a:rPr lang="en-US" sz="2000" dirty="0" smtClean="0">
                <a:effectLst/>
                <a:latin typeface="Arial" pitchFamily="34" charset="0"/>
                <a:cs typeface="Arial" pitchFamily="34" charset="0"/>
              </a:rPr>
              <a:t>Tax relief for middle class Americans</a:t>
            </a:r>
          </a:p>
          <a:p>
            <a:pPr marL="857250" lvl="1" indent="-457200">
              <a:buClr>
                <a:srgbClr val="FFFF00"/>
              </a:buClr>
            </a:pPr>
            <a:r>
              <a:rPr lang="en-US" sz="2000" dirty="0" smtClean="0">
                <a:effectLst/>
                <a:latin typeface="Arial" pitchFamily="34" charset="0"/>
                <a:cs typeface="Arial" pitchFamily="34" charset="0"/>
              </a:rPr>
              <a:t>Zero income tax:</a:t>
            </a:r>
          </a:p>
          <a:p>
            <a:pPr marL="1257300" lvl="2" indent="-457200">
              <a:buClr>
                <a:srgbClr val="FFFF00"/>
              </a:buClr>
            </a:pPr>
            <a:r>
              <a:rPr lang="en-US" sz="2000" dirty="0" smtClean="0">
                <a:effectLst/>
                <a:latin typeface="Arial" pitchFamily="34" charset="0"/>
                <a:cs typeface="Arial" pitchFamily="34" charset="0"/>
              </a:rPr>
              <a:t>Single, under $25,000 income</a:t>
            </a:r>
          </a:p>
          <a:p>
            <a:pPr marL="1257300" lvl="2" indent="-457200">
              <a:buClr>
                <a:srgbClr val="FFFF00"/>
              </a:buClr>
            </a:pPr>
            <a:r>
              <a:rPr lang="en-US" sz="2000" dirty="0" smtClean="0">
                <a:effectLst/>
                <a:latin typeface="Arial" pitchFamily="34" charset="0"/>
                <a:cs typeface="Arial" pitchFamily="34" charset="0"/>
              </a:rPr>
              <a:t>Married, under $50,000 income</a:t>
            </a:r>
          </a:p>
          <a:p>
            <a:pPr marL="0" indent="0">
              <a:buClr>
                <a:srgbClr val="FFFF00"/>
              </a:buClr>
              <a:buSzPct val="100000"/>
              <a:buFont typeface="Garamond" pitchFamily="18" charset="0"/>
              <a:buAutoNum type="arabicPeriod"/>
            </a:pPr>
            <a:r>
              <a:rPr lang="en-US" sz="2000" dirty="0" smtClean="0">
                <a:effectLst/>
                <a:latin typeface="Arial" pitchFamily="34" charset="0"/>
                <a:cs typeface="Arial" pitchFamily="34" charset="0"/>
              </a:rPr>
              <a:t>Simplify the tax code</a:t>
            </a:r>
          </a:p>
          <a:p>
            <a:pPr marL="857250" lvl="1" indent="-457200">
              <a:buClr>
                <a:srgbClr val="FFFF00"/>
              </a:buClr>
            </a:pPr>
            <a:r>
              <a:rPr lang="en-US" sz="2000" dirty="0" smtClean="0">
                <a:latin typeface="Arial" pitchFamily="34" charset="0"/>
                <a:cs typeface="Arial" pitchFamily="34" charset="0"/>
              </a:rPr>
              <a:t>4 brackets: 0%, 10%, 20% &amp; 25%  (instead of the current 7)</a:t>
            </a:r>
          </a:p>
          <a:p>
            <a:pPr marL="857250" lvl="1" indent="-457200">
              <a:buClr>
                <a:srgbClr val="FFFF00"/>
              </a:buClr>
            </a:pPr>
            <a:r>
              <a:rPr lang="en-US" sz="2000" dirty="0" smtClean="0">
                <a:latin typeface="Arial" pitchFamily="34" charset="0"/>
                <a:cs typeface="Arial" pitchFamily="34" charset="0"/>
              </a:rPr>
              <a:t>Eliminate the marriage penalty</a:t>
            </a:r>
          </a:p>
          <a:p>
            <a:pPr marL="857250" lvl="1" indent="-457200">
              <a:buClr>
                <a:srgbClr val="FFFF00"/>
              </a:buClr>
            </a:pPr>
            <a:r>
              <a:rPr lang="en-US" sz="2000" dirty="0" smtClean="0">
                <a:latin typeface="Arial" pitchFamily="34" charset="0"/>
                <a:cs typeface="Arial" pitchFamily="34" charset="0"/>
              </a:rPr>
              <a:t>Eliminate Alternative Minimum Tax (AMT)</a:t>
            </a:r>
            <a:endParaRPr lang="en-US" sz="2000" dirty="0" smtClean="0">
              <a:effectLst/>
              <a:latin typeface="Arial" pitchFamily="34" charset="0"/>
              <a:cs typeface="Arial" pitchFamily="34" charset="0"/>
            </a:endParaRPr>
          </a:p>
          <a:p>
            <a:pPr marL="0" indent="0">
              <a:buClr>
                <a:srgbClr val="FFFF00"/>
              </a:buClr>
              <a:buSzPct val="100000"/>
              <a:buFont typeface="Garamond" pitchFamily="18" charset="0"/>
              <a:buAutoNum type="arabicPeriod"/>
            </a:pPr>
            <a:r>
              <a:rPr lang="en-US" sz="2000" dirty="0" smtClean="0">
                <a:effectLst/>
                <a:latin typeface="Arial" pitchFamily="34" charset="0"/>
                <a:cs typeface="Arial" pitchFamily="34" charset="0"/>
              </a:rPr>
              <a:t>Grow the American economy</a:t>
            </a:r>
          </a:p>
          <a:p>
            <a:pPr marL="857250" lvl="1" indent="-457200">
              <a:buClr>
                <a:srgbClr val="FFFF00"/>
              </a:buClr>
            </a:pPr>
            <a:r>
              <a:rPr lang="en-US" sz="2000" dirty="0" smtClean="0">
                <a:effectLst/>
                <a:latin typeface="Arial" pitchFamily="34" charset="0"/>
                <a:cs typeface="Arial" pitchFamily="34" charset="0"/>
              </a:rPr>
              <a:t>All businesses would pay a maximum rate of 15%</a:t>
            </a:r>
          </a:p>
          <a:p>
            <a:pPr marL="1257300" lvl="2" indent="-457200">
              <a:buClr>
                <a:srgbClr val="FFFF00"/>
              </a:buClr>
            </a:pPr>
            <a:r>
              <a:rPr lang="en-US" sz="2000" dirty="0" smtClean="0">
                <a:effectLst/>
                <a:latin typeface="Arial" pitchFamily="34" charset="0"/>
                <a:cs typeface="Arial" pitchFamily="34" charset="0"/>
              </a:rPr>
              <a:t>Includes large corporations and </a:t>
            </a:r>
            <a:r>
              <a:rPr lang="ja-JP" altLang="en-US" sz="2000" smtClean="0">
                <a:effectLst/>
                <a:latin typeface="Arial" pitchFamily="34" charset="0"/>
                <a:cs typeface="Arial" pitchFamily="34" charset="0"/>
              </a:rPr>
              <a:t>“</a:t>
            </a:r>
            <a:r>
              <a:rPr lang="en-US" altLang="ja-JP" sz="2000" dirty="0" smtClean="0">
                <a:effectLst/>
                <a:latin typeface="Arial" pitchFamily="34" charset="0"/>
                <a:cs typeface="Arial" pitchFamily="34" charset="0"/>
              </a:rPr>
              <a:t>mom &amp; pop</a:t>
            </a:r>
            <a:r>
              <a:rPr lang="ja-JP" altLang="en-US" sz="2000" smtClean="0">
                <a:effectLst/>
                <a:latin typeface="Arial" pitchFamily="34" charset="0"/>
                <a:cs typeface="Arial" pitchFamily="34" charset="0"/>
              </a:rPr>
              <a:t>”</a:t>
            </a:r>
            <a:r>
              <a:rPr lang="en-US" altLang="ja-JP" sz="2000" dirty="0" smtClean="0">
                <a:effectLst/>
                <a:latin typeface="Arial" pitchFamily="34" charset="0"/>
                <a:cs typeface="Arial" pitchFamily="34" charset="0"/>
              </a:rPr>
              <a:t> businesses </a:t>
            </a:r>
          </a:p>
          <a:p>
            <a:pPr marL="857250" lvl="1" indent="-457200">
              <a:buClr>
                <a:srgbClr val="FFFF00"/>
              </a:buClr>
            </a:pPr>
            <a:r>
              <a:rPr lang="en-US" sz="2000" dirty="0" smtClean="0">
                <a:effectLst/>
                <a:latin typeface="Arial" pitchFamily="34" charset="0"/>
                <a:cs typeface="Arial" pitchFamily="34" charset="0"/>
              </a:rPr>
              <a:t>Eliminates incentive for businesses to move outside USA</a:t>
            </a:r>
          </a:p>
          <a:p>
            <a:pPr marL="0" indent="0">
              <a:buClr>
                <a:srgbClr val="FFFF00"/>
              </a:buClr>
              <a:buSzPct val="100000"/>
              <a:buFont typeface="Garamond" pitchFamily="18" charset="0"/>
              <a:buAutoNum type="arabicPeriod"/>
            </a:pPr>
            <a:r>
              <a:rPr lang="en-US" sz="2000" dirty="0" smtClean="0">
                <a:effectLst/>
                <a:latin typeface="Arial" pitchFamily="34" charset="0"/>
                <a:cs typeface="Arial" pitchFamily="34" charset="0"/>
              </a:rPr>
              <a:t>Eliminate death taxes (estate taxes)</a:t>
            </a:r>
          </a:p>
          <a:p>
            <a:pPr marL="0" indent="0"/>
            <a:endParaRPr lang="en-US" sz="2000" dirty="0" smtClean="0">
              <a:effectLst/>
              <a:latin typeface="Arial" pitchFamily="34" charset="0"/>
              <a:cs typeface="Arial" pitchFamily="34" charset="0"/>
            </a:endParaRPr>
          </a:p>
          <a:p>
            <a:pPr marL="0" indent="0"/>
            <a:endParaRPr lang="en-US" sz="2000" dirty="0" smtClean="0">
              <a:effectLst/>
              <a:latin typeface="Arial" pitchFamily="34" charset="0"/>
              <a:cs typeface="Arial" pitchFamily="34" charset="0"/>
            </a:endParaRPr>
          </a:p>
          <a:p>
            <a:pPr marL="0" indent="0" eaLnBrk="1" hangingPunct="1">
              <a:lnSpc>
                <a:spcPct val="90000"/>
              </a:lnSpc>
              <a:buClr>
                <a:srgbClr val="FFFF00"/>
              </a:buClr>
              <a:buFont typeface="Wingdings" pitchFamily="2" charset="2"/>
              <a:buNone/>
            </a:pPr>
            <a:endParaRPr lang="en-US" sz="2400" dirty="0" smtClean="0">
              <a:effectLst/>
              <a:latin typeface="Arial" pitchFamily="34" charset="0"/>
              <a:ea typeface="Arial Unicode MS" pitchFamily="34" charset="-128"/>
              <a:cs typeface="Arial Unicode MS" pitchFamily="34" charset="-128"/>
            </a:endParaRPr>
          </a:p>
        </p:txBody>
      </p:sp>
    </p:spTree>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rrowheads="1"/>
          </p:cNvSpPr>
          <p:nvPr>
            <p:ph type="title"/>
          </p:nvPr>
        </p:nvSpPr>
        <p:spPr>
          <a:xfrm>
            <a:off x="304800" y="152400"/>
            <a:ext cx="8534400" cy="990600"/>
          </a:xfrm>
        </p:spPr>
        <p:txBody>
          <a:bodyPr lIns="90488" tIns="44450" rIns="90488" bIns="44450"/>
          <a:lstStyle/>
          <a:p>
            <a:pPr marL="342900" indent="-342900" eaLnBrk="1" hangingPunct="1"/>
            <a:r>
              <a:rPr lang="en-US" sz="2800" smtClean="0">
                <a:solidFill>
                  <a:srgbClr val="FFFF00"/>
                </a:solidFill>
                <a:latin typeface="Arial" pitchFamily="34" charset="0"/>
                <a:cs typeface="Arial" pitchFamily="34" charset="0"/>
              </a:rPr>
              <a:t>Trump</a:t>
            </a:r>
            <a:r>
              <a:rPr lang="ja-JP" altLang="en-US" sz="2800" smtClean="0">
                <a:solidFill>
                  <a:srgbClr val="FFFF00"/>
                </a:solidFill>
                <a:latin typeface="Arial" pitchFamily="34" charset="0"/>
                <a:cs typeface="Arial" pitchFamily="34" charset="0"/>
              </a:rPr>
              <a:t>’</a:t>
            </a:r>
            <a:r>
              <a:rPr lang="en-US" altLang="ja-JP" sz="2800" smtClean="0">
                <a:solidFill>
                  <a:srgbClr val="FFFF00"/>
                </a:solidFill>
                <a:latin typeface="Arial" pitchFamily="34" charset="0"/>
                <a:cs typeface="Arial" pitchFamily="34" charset="0"/>
              </a:rPr>
              <a:t>s Tax Goals</a:t>
            </a:r>
            <a:br>
              <a:rPr lang="en-US" altLang="ja-JP" sz="2800" smtClean="0">
                <a:solidFill>
                  <a:srgbClr val="FFFF00"/>
                </a:solidFill>
                <a:latin typeface="Arial" pitchFamily="34" charset="0"/>
                <a:cs typeface="Arial" pitchFamily="34" charset="0"/>
              </a:rPr>
            </a:br>
            <a:r>
              <a:rPr lang="en-US" altLang="ja-JP" sz="2000" smtClean="0">
                <a:solidFill>
                  <a:srgbClr val="FFFF00"/>
                </a:solidFill>
                <a:latin typeface="Arial" pitchFamily="34" charset="0"/>
                <a:cs typeface="Arial" pitchFamily="34" charset="0"/>
              </a:rPr>
              <a:t>(from https://assets.donaldjtrump.com)</a:t>
            </a:r>
            <a:endParaRPr lang="en-US" sz="2000" smtClean="0">
              <a:solidFill>
                <a:srgbClr val="FFFF00"/>
              </a:solidFill>
              <a:latin typeface="Arial" pitchFamily="34" charset="0"/>
              <a:cs typeface="Arial" pitchFamily="34" charset="0"/>
            </a:endParaRPr>
          </a:p>
        </p:txBody>
      </p:sp>
      <p:sp>
        <p:nvSpPr>
          <p:cNvPr id="5123" name="Rectangle 3"/>
          <p:cNvSpPr>
            <a:spLocks noGrp="1" noChangeArrowheads="1"/>
          </p:cNvSpPr>
          <p:nvPr>
            <p:ph type="body" sz="half" idx="1"/>
          </p:nvPr>
        </p:nvSpPr>
        <p:spPr>
          <a:xfrm>
            <a:off x="457200" y="1143000"/>
            <a:ext cx="8229600" cy="5562600"/>
          </a:xfrm>
        </p:spPr>
        <p:txBody>
          <a:bodyPr lIns="90488" tIns="44450" rIns="90488" bIns="44450"/>
          <a:lstStyle/>
          <a:p>
            <a:endParaRPr lang="en-US" sz="2400" dirty="0" smtClean="0">
              <a:effectLst/>
            </a:endParaRPr>
          </a:p>
          <a:p>
            <a:pPr>
              <a:buFont typeface="Wingdings" pitchFamily="2" charset="2"/>
              <a:buNone/>
            </a:pPr>
            <a:r>
              <a:rPr lang="en-US" sz="2400" b="1" dirty="0" smtClean="0">
                <a:solidFill>
                  <a:srgbClr val="FFFF00"/>
                </a:solidFill>
                <a:effectLst/>
                <a:latin typeface="Arial" pitchFamily="34" charset="0"/>
                <a:cs typeface="Arial" pitchFamily="34" charset="0"/>
              </a:rPr>
              <a:t>Goals (continued)</a:t>
            </a:r>
            <a:endParaRPr lang="en-US" sz="2000" dirty="0" smtClean="0">
              <a:effectLst/>
              <a:latin typeface="Arial" pitchFamily="34" charset="0"/>
              <a:cs typeface="Arial" pitchFamily="34" charset="0"/>
            </a:endParaRPr>
          </a:p>
          <a:p>
            <a:pPr>
              <a:buClr>
                <a:srgbClr val="FFFF00"/>
              </a:buClr>
              <a:buSzPct val="100000"/>
              <a:buFont typeface="Garamond" pitchFamily="18" charset="0"/>
              <a:buAutoNum type="arabicPeriod" startAt="5"/>
            </a:pPr>
            <a:r>
              <a:rPr lang="en-US" sz="2000" dirty="0" smtClean="0">
                <a:effectLst/>
                <a:latin typeface="Arial" pitchFamily="34" charset="0"/>
                <a:cs typeface="Arial" pitchFamily="34" charset="0"/>
              </a:rPr>
              <a:t>Does </a:t>
            </a:r>
            <a:r>
              <a:rPr lang="en-US" sz="2000" i="1" dirty="0" smtClean="0">
                <a:effectLst/>
                <a:latin typeface="Arial" pitchFamily="34" charset="0"/>
                <a:cs typeface="Arial" pitchFamily="34" charset="0"/>
              </a:rPr>
              <a:t>no</a:t>
            </a:r>
            <a:r>
              <a:rPr lang="en-US" altLang="ja-JP" sz="2000" i="1" dirty="0" smtClean="0">
                <a:effectLst/>
                <a:latin typeface="Arial" pitchFamily="34" charset="0"/>
                <a:cs typeface="Arial" pitchFamily="34" charset="0"/>
              </a:rPr>
              <a:t>t</a:t>
            </a:r>
            <a:r>
              <a:rPr lang="en-US" altLang="ja-JP" sz="2000" dirty="0" smtClean="0">
                <a:effectLst/>
                <a:latin typeface="Arial" pitchFamily="34" charset="0"/>
                <a:cs typeface="Arial" pitchFamily="34" charset="0"/>
              </a:rPr>
              <a:t> add to our debt and deficit, rate cuts paid for by:</a:t>
            </a:r>
          </a:p>
          <a:p>
            <a:pPr marL="857250" lvl="1" indent="-457200">
              <a:buClr>
                <a:srgbClr val="FFFF00"/>
              </a:buClr>
            </a:pPr>
            <a:r>
              <a:rPr lang="en-US" sz="2000" dirty="0" smtClean="0">
                <a:effectLst/>
                <a:latin typeface="Arial" pitchFamily="34" charset="0"/>
                <a:cs typeface="Arial" pitchFamily="34" charset="0"/>
              </a:rPr>
              <a:t>Reduce/eliminate tax loopholes and deductions for the </a:t>
            </a:r>
            <a:r>
              <a:rPr lang="ja-JP" altLang="en-US" sz="2000" smtClean="0">
                <a:effectLst/>
                <a:latin typeface="Arial" pitchFamily="34" charset="0"/>
                <a:cs typeface="Arial" pitchFamily="34" charset="0"/>
              </a:rPr>
              <a:t>“</a:t>
            </a:r>
            <a:r>
              <a:rPr lang="en-US" altLang="ja-JP" sz="2000" dirty="0" smtClean="0">
                <a:effectLst/>
                <a:latin typeface="Arial" pitchFamily="34" charset="0"/>
                <a:cs typeface="Arial" pitchFamily="34" charset="0"/>
              </a:rPr>
              <a:t>very rich.</a:t>
            </a:r>
            <a:r>
              <a:rPr lang="ja-JP" altLang="en-US" sz="2000" smtClean="0">
                <a:effectLst/>
                <a:latin typeface="Arial" pitchFamily="34" charset="0"/>
                <a:cs typeface="Arial" pitchFamily="34" charset="0"/>
              </a:rPr>
              <a:t>”</a:t>
            </a:r>
            <a:endParaRPr lang="en-US" altLang="ja-JP" sz="2000" dirty="0" smtClean="0">
              <a:effectLst/>
              <a:latin typeface="Arial" pitchFamily="34" charset="0"/>
              <a:cs typeface="Arial" pitchFamily="34" charset="0"/>
            </a:endParaRPr>
          </a:p>
          <a:p>
            <a:pPr marL="857250" lvl="1" indent="-457200">
              <a:buClr>
                <a:srgbClr val="FFFF00"/>
              </a:buClr>
            </a:pPr>
            <a:r>
              <a:rPr lang="en-US" sz="2000" dirty="0" smtClean="0">
                <a:latin typeface="Arial" pitchFamily="34" charset="0"/>
                <a:cs typeface="Arial" pitchFamily="34" charset="0"/>
              </a:rPr>
              <a:t>One-time deemed repatriation of corporate cash held overseas</a:t>
            </a:r>
          </a:p>
          <a:p>
            <a:pPr marL="857250" lvl="1" indent="-457200">
              <a:buClr>
                <a:srgbClr val="FFFF00"/>
              </a:buClr>
            </a:pPr>
            <a:r>
              <a:rPr lang="en-US" sz="2000" dirty="0" smtClean="0">
                <a:latin typeface="Arial" pitchFamily="34" charset="0"/>
                <a:cs typeface="Arial" pitchFamily="34" charset="0"/>
              </a:rPr>
              <a:t>End the deferral of taxes on corporate income earned abroad</a:t>
            </a:r>
          </a:p>
          <a:p>
            <a:pPr marL="857250" lvl="1" indent="-457200">
              <a:buClr>
                <a:srgbClr val="FFFF00"/>
              </a:buClr>
            </a:pPr>
            <a:r>
              <a:rPr lang="en-US" sz="2000" dirty="0" smtClean="0">
                <a:latin typeface="Arial" pitchFamily="34" charset="0"/>
                <a:cs typeface="Arial" pitchFamily="34" charset="0"/>
              </a:rPr>
              <a:t>Reduce or eliminate corporate loopholes for special interests</a:t>
            </a:r>
          </a:p>
          <a:p>
            <a:pPr marL="857250" lvl="1" indent="-457200">
              <a:buClr>
                <a:srgbClr val="FFFF00"/>
              </a:buClr>
            </a:pPr>
            <a:r>
              <a:rPr lang="en-US" sz="2000" dirty="0" smtClean="0">
                <a:latin typeface="Arial" pitchFamily="34" charset="0"/>
                <a:cs typeface="Arial" pitchFamily="34" charset="0"/>
              </a:rPr>
              <a:t>Reduce or eliminate deductions made unnecessary or redundant by the new lower tax rate on corporations and business income</a:t>
            </a:r>
          </a:p>
          <a:p>
            <a:pPr marL="857250" lvl="1" indent="-457200">
              <a:buClr>
                <a:srgbClr val="FFFF00"/>
              </a:buClr>
            </a:pPr>
            <a:r>
              <a:rPr lang="en-US" sz="2000" dirty="0" smtClean="0">
                <a:latin typeface="Arial" pitchFamily="34" charset="0"/>
                <a:cs typeface="Arial" pitchFamily="34" charset="0"/>
              </a:rPr>
              <a:t>Phase in a reasonable cap on the deductibility of business interest expenses</a:t>
            </a:r>
            <a:endParaRPr lang="en-US" sz="2000" dirty="0" smtClean="0">
              <a:effectLst/>
              <a:latin typeface="Arial" pitchFamily="34" charset="0"/>
              <a:cs typeface="Arial" pitchFamily="34" charset="0"/>
            </a:endParaRPr>
          </a:p>
          <a:p>
            <a:endParaRPr lang="en-US" sz="2000" dirty="0" smtClean="0">
              <a:effectLst/>
              <a:latin typeface="Arial" pitchFamily="34" charset="0"/>
              <a:cs typeface="Arial" pitchFamily="34" charset="0"/>
            </a:endParaRPr>
          </a:p>
          <a:p>
            <a:pPr eaLnBrk="1" hangingPunct="1">
              <a:lnSpc>
                <a:spcPct val="90000"/>
              </a:lnSpc>
              <a:buClr>
                <a:srgbClr val="FFFF00"/>
              </a:buClr>
              <a:buFont typeface="Wingdings" pitchFamily="2" charset="2"/>
              <a:buNone/>
            </a:pPr>
            <a:endParaRPr lang="en-US" sz="2000" dirty="0" smtClean="0">
              <a:effectLst/>
              <a:latin typeface="Arial" pitchFamily="34" charset="0"/>
              <a:ea typeface="Arial Unicode MS" pitchFamily="34" charset="-128"/>
              <a:cs typeface="Arial Unicode MS" pitchFamily="34" charset="-128"/>
            </a:endParaRPr>
          </a:p>
        </p:txBody>
      </p:sp>
    </p:spTree>
  </p:cSld>
  <p:clrMapOvr>
    <a:masterClrMapping/>
  </p:clrMapOvr>
  <p:transition>
    <p:random/>
  </p:transition>
  <p:timing>
    <p:tnLst>
      <p:par>
        <p:cTn id="1" dur="indefinite" restart="never" nodeType="tmRoot"/>
      </p:par>
    </p:tnLst>
  </p:timing>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93187</TotalTime>
  <Pages>24</Pages>
  <Words>1525</Words>
  <Application>Microsoft Office PowerPoint</Application>
  <PresentationFormat>On-screen Show (4:3)</PresentationFormat>
  <Paragraphs>266</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Stream</vt:lpstr>
      <vt:lpstr>Planning for the Trump Tax Changes©  CRA San Diego Chapter April 11, 2017   Herb Farrington, EA, CFP®   Cell: (714) 904-5825 herbf76@msn.com </vt:lpstr>
      <vt:lpstr>PowerPoint Presentation</vt:lpstr>
      <vt:lpstr>Tax Changes - Historical</vt:lpstr>
      <vt:lpstr>Tax Changes - Historical</vt:lpstr>
      <vt:lpstr>Tax Changes – Historical  Tax rates are only half of the story</vt:lpstr>
      <vt:lpstr>Tax Changes – Historical  Tax rates are only half of the story</vt:lpstr>
      <vt:lpstr>Tax Changes – Historical  Tax rates are only half of the story</vt:lpstr>
      <vt:lpstr>Trump’s Tax Goals (from https://assets.donaldjtrump.com)</vt:lpstr>
      <vt:lpstr>Trump’s Tax Goals (from https://assets.donaldjtrump.com)</vt:lpstr>
      <vt:lpstr>Tax Change Proposals</vt:lpstr>
      <vt:lpstr>Trump’s Proposed Tax Rates vs. Current</vt:lpstr>
      <vt:lpstr>Tax Change Proposal - Business</vt:lpstr>
      <vt:lpstr>Trump’s Non-tax Rate Proposals</vt:lpstr>
      <vt:lpstr>Obamacare Repeal - Taxes</vt:lpstr>
      <vt:lpstr>Obamacare Repeal – Taxes (con’t.)</vt:lpstr>
      <vt:lpstr>Does the Half Time Score Matter?</vt:lpstr>
      <vt:lpstr>Diversification</vt:lpstr>
      <vt:lpstr>Tax Diversification</vt:lpstr>
      <vt:lpstr>Tax Diversification</vt:lpstr>
      <vt:lpstr>Tax Diversification</vt:lpstr>
      <vt:lpstr>Tax Diversification</vt:lpstr>
      <vt:lpstr>Financial Strategies for Retirees©</vt:lpstr>
    </vt:vector>
  </TitlesOfParts>
  <Company>Tax &amp; Financial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Tax &amp; Investment Planning</dc:title>
  <dc:subject>Chevron-San Diego</dc:subject>
  <dc:creator>Herb Farrington</dc:creator>
  <cp:keywords>tax retiree Chevron</cp:keywords>
  <cp:lastModifiedBy>Herb</cp:lastModifiedBy>
  <cp:revision>2104</cp:revision>
  <cp:lastPrinted>2017-04-11T02:12:41Z</cp:lastPrinted>
  <dcterms:created xsi:type="dcterms:W3CDTF">1995-06-20T15:26:38Z</dcterms:created>
  <dcterms:modified xsi:type="dcterms:W3CDTF">2017-04-11T15:53:12Z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3</vt:i4>
  </property>
  <property fmtid="{D5CDD505-2E9C-101B-9397-08002B2CF9AE}" pid="7" name="MailAddress">
    <vt:lpwstr/>
  </property>
  <property fmtid="{D5CDD505-2E9C-101B-9397-08002B2CF9AE}" pid="8" name="HomePage">
    <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1</vt:i4>
  </property>
  <property fmtid="{D5CDD505-2E9C-101B-9397-08002B2CF9AE}" pid="19" name="ShowNotes">
    <vt:bool>false</vt:bool>
  </property>
  <property fmtid="{D5CDD505-2E9C-101B-9397-08002B2CF9AE}" pid="20" name="NavBtnPos">
    <vt:i4>1</vt:i4>
  </property>
  <property fmtid="{D5CDD505-2E9C-101B-9397-08002B2CF9AE}" pid="21" name="OutputDir">
    <vt:lpwstr>C:\My Documents</vt:lpwstr>
  </property>
</Properties>
</file>